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597"/>
    <a:srgbClr val="1F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EF629-3C39-F14F-A107-8236A25BF54A}" type="datetimeFigureOut">
              <a:t>1/26/21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AF769-1244-334E-B3CA-EF64893BA3DF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10087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EB9C-87FC-D64C-8E91-EB12B59E2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20661-76B8-7B47-AD12-5B110A61F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43509-4651-C446-B1C3-60F0C01A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19163-41DF-4E44-97FC-149DE5D7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43231-0900-A945-B876-6E41DC07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6143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B622-C47C-A645-8DD3-B0C85AC1D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AA528-B4DA-364D-BC22-58185B52E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4F7C6-0703-6E4A-839E-E0EFBEE3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A2D54-5036-404B-A54C-99795E43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45FD0-2CA0-F546-ABD8-6667130A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5282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D98AB-0AF0-7244-B075-F2C346AD4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F9077-2C0F-0041-A3CA-F3FE962C0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C1533-2A29-3142-8BFC-8E2EB98A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7F1BA-C988-ED49-B043-E7B5C5D50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C0C69-3D6E-F44A-9E27-3E170DBD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9115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2A850-30F9-C14D-A82A-68A7F5DA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A0E75-09D4-3D4A-8D5C-C7AA0570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F1A4E-CEC9-6744-A9AC-1D9284A8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E721A-9198-EA4D-B786-10A155EED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240EA-EE22-F64F-AB9D-B9F51570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5607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C5A1-1785-8E47-AE26-09B86B2A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53339-AD62-D340-8454-1F0D0C122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12CBD-E04E-ED4B-9F44-C7D3091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48169-2710-5B40-84BF-934C8811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B85B1-9C89-7D43-9B90-B1661E12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6888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42EC-C4FC-8648-84EB-9FD24CE5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E441-D299-5640-A6F9-495BED4F3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4C129-A67C-BD40-A309-9322F9D27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6474A-F3AA-0F4C-BD70-BA0E08C8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79010-A3A3-CA49-AD55-FEAAC261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75D0-D871-9A43-8AE4-186A096B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2023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872D-A898-774D-AD7C-F55532BF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F69B2-3155-3446-BD61-A68061FA0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DF804-FBEE-474B-8B99-6016755C4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42F8F-E63D-ED48-B618-05B81FDB0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935CF-9F8B-D644-90F6-DC9C035FE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0C07B-976B-B143-AA5E-633B9F57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B38F4A-6D06-164E-9CB1-51825BDA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F9BF6-0039-104F-85CD-148DA650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81136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F901-8CA3-2E45-BB43-9709AA5F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2ED21-DA5D-E44E-BE42-5C169903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D884-EA7F-CA42-8686-66B1C3D8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8EBA3-E117-C948-818F-3134208F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27717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C14A1-B343-2F49-9FDE-F3FF87C5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B49C1E-96BA-5E4E-A8D5-EFFD2B5DB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86787-E541-4B49-8C98-14E98D91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06301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70A3-7A40-DC43-BD01-A90C184D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97D6B-A816-154F-9BC8-0AF76CB5E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86E5E-3FCF-364F-8EC7-2A7FBEEB8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6B2EC-435F-FA4B-A670-BC546394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DC1F4-20C3-544F-B560-9CBE72B8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1B9BB-5DDD-6248-96F9-E17FBEC3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98689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9DB6-CB26-894F-B991-9EAB494D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5F2A8-F9DB-0440-80A2-2809CC065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09BD5-296B-D64E-9068-2A1865951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E7771-C4D2-6144-938F-43BDDC73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08B8E-6CDC-1940-ADAB-03BDE06A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0C02E-FAAF-2C44-B820-5397542C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06814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AE711-6551-6348-8A2C-FCFACB41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DDB45-AE9F-B44F-83F2-E6F7389E3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A2E1-D1B9-B44C-A015-EEE215C5B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2B00-D4DB-1D43-B6A6-AB56EA370977}" type="datetimeFigureOut">
              <a:t>1/26/21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E91C2-1635-D142-A83A-A8D1569A2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7C59D-FE8F-F845-878F-D6FBCB2EE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19D9-ACB4-9A44-AABA-13D3C2F9DE9A}" type="slidenum"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90312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5876541-728B-DC4F-B12E-023D6F53CCDB}"/>
              </a:ext>
            </a:extLst>
          </p:cNvPr>
          <p:cNvSpPr/>
          <p:nvPr/>
        </p:nvSpPr>
        <p:spPr>
          <a:xfrm>
            <a:off x="0" y="-1"/>
            <a:ext cx="12192000" cy="13310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A470EA8-D762-1E41-8B55-444E29C46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35" y="200430"/>
            <a:ext cx="2503990" cy="8230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DA3E-58E3-A64F-88C5-568281ED08B9}"/>
              </a:ext>
            </a:extLst>
          </p:cNvPr>
          <p:cNvSpPr txBox="1"/>
          <p:nvPr/>
        </p:nvSpPr>
        <p:spPr>
          <a:xfrm>
            <a:off x="9384540" y="257875"/>
            <a:ext cx="22377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400" b="1"/>
              <a:t>Ieva Bētiņa</a:t>
            </a:r>
          </a:p>
          <a:p>
            <a:r>
              <a:rPr lang="en-LV" sz="1400" b="1"/>
              <a:t>I</a:t>
            </a:r>
            <a:r>
              <a:rPr lang="en-CA" sz="1400" b="1"/>
              <a:t>B06055</a:t>
            </a:r>
            <a:br>
              <a:rPr lang="en-LV" sz="1400" b="1"/>
            </a:br>
            <a:r>
              <a:rPr lang="en-CA" sz="1400" b="1"/>
              <a:t>Prof. Dr.dat. Juris Smotrovs</a:t>
            </a:r>
            <a:r>
              <a:rPr lang="en-LV" sz="1400" b="1">
                <a:effectLst/>
              </a:rPr>
              <a:t> </a:t>
            </a:r>
            <a:endParaRPr lang="en-LV" sz="1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923B83-7524-F942-9C4C-62245BD0EE56}"/>
              </a:ext>
            </a:extLst>
          </p:cNvPr>
          <p:cNvSpPr txBox="1"/>
          <p:nvPr/>
        </p:nvSpPr>
        <p:spPr>
          <a:xfrm>
            <a:off x="8227141" y="254007"/>
            <a:ext cx="13040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400"/>
              <a:t>Darba autors:</a:t>
            </a:r>
          </a:p>
          <a:p>
            <a:r>
              <a:rPr lang="en-LV" sz="1400"/>
              <a:t>Studenta apl.:</a:t>
            </a:r>
            <a:br>
              <a:rPr lang="en-LV" sz="1400"/>
            </a:br>
            <a:r>
              <a:rPr lang="en-LV" sz="1400"/>
              <a:t>Darba vadītājs: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9C1D84-C7CA-4841-8031-0CEAA282D885}"/>
              </a:ext>
            </a:extLst>
          </p:cNvPr>
          <p:cNvSpPr/>
          <p:nvPr/>
        </p:nvSpPr>
        <p:spPr>
          <a:xfrm>
            <a:off x="0" y="1174814"/>
            <a:ext cx="12192000" cy="582121"/>
          </a:xfrm>
          <a:prstGeom prst="rect">
            <a:avLst/>
          </a:prstGeom>
          <a:solidFill>
            <a:srgbClr val="2E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946196-4FDD-E549-B381-4FBCF8350170}"/>
              </a:ext>
            </a:extLst>
          </p:cNvPr>
          <p:cNvSpPr txBox="1"/>
          <p:nvPr/>
        </p:nvSpPr>
        <p:spPr>
          <a:xfrm>
            <a:off x="189021" y="1201836"/>
            <a:ext cx="118139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600" b="1" dirty="0">
                <a:solidFill>
                  <a:schemeClr val="bg1"/>
                </a:solidFill>
              </a:rPr>
              <a:t> KVANTU ALGORITMI, IZMANTOJOT 1-KVANTU-VAICĀJUMA IZSAUKUMU</a:t>
            </a:r>
            <a:endParaRPr lang="en-LV" sz="260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E15B2B-F6AD-124C-8966-06B90E6B946E}"/>
              </a:ext>
            </a:extLst>
          </p:cNvPr>
          <p:cNvSpPr txBox="1"/>
          <p:nvPr/>
        </p:nvSpPr>
        <p:spPr>
          <a:xfrm>
            <a:off x="202582" y="1945307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>
                <a:solidFill>
                  <a:srgbClr val="2E5597"/>
                </a:solidFill>
              </a:rPr>
              <a:t>Motivācija</a:t>
            </a:r>
            <a:endParaRPr lang="en-LV">
              <a:solidFill>
                <a:srgbClr val="2E5597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37C298-E685-3947-AB32-AEE459866897}"/>
              </a:ext>
            </a:extLst>
          </p:cNvPr>
          <p:cNvSpPr txBox="1"/>
          <p:nvPr/>
        </p:nvSpPr>
        <p:spPr>
          <a:xfrm>
            <a:off x="4460929" y="1945307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>
                <a:solidFill>
                  <a:srgbClr val="2E5597"/>
                </a:solidFill>
              </a:rPr>
              <a:t>Darba izstrādes mērķis</a:t>
            </a:r>
            <a:endParaRPr lang="en-LV">
              <a:solidFill>
                <a:srgbClr val="2E5597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ADEB64-96F0-0F41-8794-FA4D19ADFB85}"/>
              </a:ext>
            </a:extLst>
          </p:cNvPr>
          <p:cNvSpPr txBox="1"/>
          <p:nvPr/>
        </p:nvSpPr>
        <p:spPr>
          <a:xfrm>
            <a:off x="8522014" y="1957755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>
                <a:solidFill>
                  <a:srgbClr val="2E5597"/>
                </a:solidFill>
              </a:rPr>
              <a:t>Rezultāti</a:t>
            </a:r>
            <a:endParaRPr lang="en-LV">
              <a:solidFill>
                <a:srgbClr val="2E5597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F07B6F-D36E-0B41-8D18-EFAFF34F342E}"/>
              </a:ext>
            </a:extLst>
          </p:cNvPr>
          <p:cNvSpPr txBox="1"/>
          <p:nvPr/>
        </p:nvSpPr>
        <p:spPr>
          <a:xfrm>
            <a:off x="8546811" y="4335563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>
                <a:solidFill>
                  <a:srgbClr val="2E5597"/>
                </a:solidFill>
              </a:rPr>
              <a:t>Nākotnes plāni</a:t>
            </a:r>
            <a:endParaRPr lang="en-LV">
              <a:solidFill>
                <a:srgbClr val="2E559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866556F-36FE-5643-B49E-6DA20527C52B}"/>
                  </a:ext>
                </a:extLst>
              </p:cNvPr>
              <p:cNvSpPr txBox="1"/>
              <p:nvPr/>
            </p:nvSpPr>
            <p:spPr>
              <a:xfrm>
                <a:off x="221998" y="2285003"/>
                <a:ext cx="1956828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1200" dirty="0"/>
                  <a:t>Kvantu algoritmi izmanto unitāras transformācijas-ģeometriski visas kvantu stāvokļa transformācijas uz </a:t>
                </a:r>
                <a:r>
                  <a:rPr lang="lv-LV" sz="1200" dirty="0" err="1"/>
                  <a:t>n</a:t>
                </a:r>
                <a:r>
                  <a:rPr lang="lv-LV" sz="1200" dirty="0"/>
                  <a:t> </a:t>
                </a:r>
                <a:r>
                  <a:rPr lang="lv-LV" sz="1200" dirty="0" err="1"/>
                  <a:t>kubitiem</a:t>
                </a:r>
                <a:r>
                  <a:rPr lang="lv-LV" sz="1200" dirty="0"/>
                  <a:t> ir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LV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v-LV" sz="1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lv-LV" sz="1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lv-LV" sz="1200" dirty="0"/>
                  <a:t>-dimensiju kompleksa stāvokļa telpas rotācijas. Patiesa kvantu algoritma projektēšanas atslēga ir izdomāt, kā izmantot šos unitāros operatorus, lai efektīvāk veiktu aprēķinus. </a:t>
                </a:r>
                <a:endParaRPr lang="en-LV" sz="1200"/>
              </a:p>
              <a:p>
                <a:endParaRPr lang="en-LV" sz="12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866556F-36FE-5643-B49E-6DA20527C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98" y="2285003"/>
                <a:ext cx="1956828" cy="24929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L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2AD2754-386D-B843-88A5-5673E77EA20F}"/>
              </a:ext>
            </a:extLst>
          </p:cNvPr>
          <p:cNvSpPr txBox="1"/>
          <p:nvPr/>
        </p:nvSpPr>
        <p:spPr>
          <a:xfrm>
            <a:off x="4484333" y="2285003"/>
            <a:ext cx="3794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/>
              <a:t>1. Iepazīties ar kvantu vaicājuma algoritma parametriem: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30C72C1-0DC5-1848-ABF3-DE740D30FBFC}"/>
                  </a:ext>
                </a:extLst>
              </p:cNvPr>
              <p:cNvSpPr txBox="1"/>
              <p:nvPr/>
            </p:nvSpPr>
            <p:spPr>
              <a:xfrm>
                <a:off x="4469433" y="3931803"/>
                <a:ext cx="3794681" cy="1203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1200" dirty="0"/>
                  <a:t>2. Izpētīt Būla funkciju </a:t>
                </a:r>
                <a14:m>
                  <m:oMath xmlns:m="http://schemas.openxmlformats.org/officeDocument/2006/math">
                    <m:r>
                      <a:rPr lang="lv-LV" sz="1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lv-LV" sz="1200" i="1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CA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CA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lv-LV" sz="1200" i="1">
                                <a:latin typeface="Cambria Math" panose="02040503050406030204" pitchFamily="18" charset="0"/>
                              </a:rPr>
                              <m:t>0, 1</m:t>
                            </m:r>
                          </m:e>
                        </m:d>
                      </m:e>
                      <m:sup>
                        <m:r>
                          <a:rPr lang="lv-LV" sz="1200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lv-LV" sz="1200" i="1">
                        <a:latin typeface="Cambria Math" panose="02040503050406030204" pitchFamily="18" charset="0"/>
                      </a:rPr>
                      <m:t>→ </m:t>
                    </m:r>
                    <m:d>
                      <m:dPr>
                        <m:begChr m:val="{"/>
                        <m:endChr m:val="}"/>
                        <m:ctrlPr>
                          <a:rPr lang="en-CA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v-LV" sz="1200" i="1">
                            <a:latin typeface="Cambria Math" panose="02040503050406030204" pitchFamily="18" charset="0"/>
                          </a:rPr>
                          <m:t>0, 1</m:t>
                        </m:r>
                      </m:e>
                    </m:d>
                  </m:oMath>
                </a14:m>
                <a:r>
                  <a:rPr lang="lv-LV" sz="1200" dirty="0"/>
                  <a:t>, aprēķināšanu izmantojot ievades vaicājumus kvantu lēmumu kokam, kas veic T vaicājumus. Tad eksistē kompleksu </a:t>
                </a:r>
                <a:r>
                  <a:rPr lang="lv-LV" sz="1200" dirty="0" err="1"/>
                  <a:t>n</a:t>
                </a:r>
                <a:r>
                  <a:rPr lang="lv-LV" sz="1200" dirty="0"/>
                  <a:t>-mainīgo multilineāri polinomi, kuru pakāpe ir ne vairāk kā T; tā, ka lēmuma koka beigu stāvoklis ir:</a:t>
                </a:r>
                <a:endParaRPr lang="en-CA" sz="1200" dirty="0"/>
              </a:p>
              <a:p>
                <a:endParaRPr lang="lv-LV" sz="1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30C72C1-0DC5-1848-ABF3-DE740D30F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33" y="3931803"/>
                <a:ext cx="3794681" cy="1203663"/>
              </a:xfrm>
              <a:prstGeom prst="rect">
                <a:avLst/>
              </a:prstGeom>
              <a:blipFill>
                <a:blip r:embed="rId4"/>
                <a:stretch>
                  <a:fillRect r="-1000"/>
                </a:stretch>
              </a:blipFill>
            </p:spPr>
            <p:txBody>
              <a:bodyPr/>
              <a:lstStyle/>
              <a:p>
                <a:r>
                  <a:rPr lang="en-L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6D002165-739E-0F4D-AEC1-837688D47F2B}"/>
              </a:ext>
            </a:extLst>
          </p:cNvPr>
          <p:cNvSpPr txBox="1"/>
          <p:nvPr/>
        </p:nvSpPr>
        <p:spPr>
          <a:xfrm>
            <a:off x="4484333" y="6115979"/>
            <a:ext cx="368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Mēs sakām, ka kvantu lēmumu koks precīzi aprēķina </a:t>
            </a:r>
            <a:r>
              <a:rPr lang="lv-LV" sz="1200" dirty="0" err="1"/>
              <a:t>f</a:t>
            </a:r>
            <a:r>
              <a:rPr lang="lv-LV" sz="1200" dirty="0"/>
              <a:t>, ja izvade ir vienāda ar </a:t>
            </a:r>
            <a:r>
              <a:rPr lang="lv-LV" sz="1200" dirty="0" err="1"/>
              <a:t>f</a:t>
            </a:r>
            <a:r>
              <a:rPr lang="lv-LV" sz="1200" dirty="0"/>
              <a:t>(x) ar varbūtību 1.</a:t>
            </a:r>
            <a:endParaRPr lang="en-LV" sz="12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1C00537-5D01-444E-86CF-B5439A82A11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342" y="3392602"/>
            <a:ext cx="3652914" cy="89710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C8A0802-69C2-5448-B2A5-43A050842C0D}"/>
              </a:ext>
            </a:extLst>
          </p:cNvPr>
          <p:cNvSpPr txBox="1"/>
          <p:nvPr/>
        </p:nvSpPr>
        <p:spPr>
          <a:xfrm>
            <a:off x="8546811" y="4666569"/>
            <a:ext cx="3220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1. Definēt lineāru polinomu komplektus , kurus nevar iegūt kā eksakta viena kvantu vaicājuma iznākuma amplitūdas. </a:t>
            </a:r>
          </a:p>
          <a:p>
            <a:endParaRPr lang="lv-LV" sz="1200" dirty="0"/>
          </a:p>
          <a:p>
            <a:r>
              <a:rPr lang="lv-LV" sz="1200" dirty="0"/>
              <a:t>2.(Ambiciozi) Jauna(s) Būla funkcija(s), kuru/-as var atpazīt ar eksaktu vienvaicājuma kvantu soļu vaicājumalgoritmiem.</a:t>
            </a:r>
            <a:br>
              <a:rPr lang="lv-LV" sz="1200" dirty="0"/>
            </a:br>
            <a:endParaRPr lang="lv-LV" sz="1200" dirty="0"/>
          </a:p>
          <a:p>
            <a:r>
              <a:rPr lang="lv-LV" sz="1200" dirty="0"/>
              <a:t>Piemērs jau atklātām funkcijām: </a:t>
            </a:r>
          </a:p>
          <a:p>
            <a:r>
              <a:rPr lang="lv-LV" sz="1200" dirty="0"/>
              <a:t>EXACT(n,2n), MAJORITY(2n+1).</a:t>
            </a:r>
          </a:p>
          <a:p>
            <a:endParaRPr lang="lv-LV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671601-295A-3848-9CC4-0F50652A38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8476" y="2845601"/>
            <a:ext cx="3413270" cy="119306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5D4FA3B-1B5E-3F42-ACCD-4A072F75E8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9660" y="4875805"/>
            <a:ext cx="2874225" cy="135468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AD54051-4299-1943-A437-2C40DF8126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9708" y="2176485"/>
            <a:ext cx="2578309" cy="2691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88F92E-D805-E841-BD5D-CC99A479971B}"/>
              </a:ext>
            </a:extLst>
          </p:cNvPr>
          <p:cNvSpPr txBox="1"/>
          <p:nvPr/>
        </p:nvSpPr>
        <p:spPr>
          <a:xfrm>
            <a:off x="8521066" y="2310600"/>
            <a:ext cx="3441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1. Iepazinos ar populārākajiem kvantu operatoriem un to ietekmi uz stāvokļa vektoru, lai iegūtu intuīciju tālākai darba izstrādei.</a:t>
            </a:r>
            <a:endParaRPr lang="en-CA" sz="1200" dirty="0"/>
          </a:p>
          <a:p>
            <a:r>
              <a:rPr lang="lv-LV" sz="1200" dirty="0"/>
              <a:t> </a:t>
            </a:r>
            <a:endParaRPr lang="en-CA" sz="1200" dirty="0"/>
          </a:p>
          <a:p>
            <a:r>
              <a:rPr lang="lv-LV" sz="1200" dirty="0"/>
              <a:t>2. Izpētīju, jau iegūtos precīzo algoritmu piemērus, kā  EXACT, THRESHOLD u.c.</a:t>
            </a:r>
            <a:r>
              <a:rPr lang="lv-LV" sz="1200" i="1" dirty="0"/>
              <a:t>  </a:t>
            </a:r>
            <a:endParaRPr lang="en-CA" sz="1200" dirty="0"/>
          </a:p>
          <a:p>
            <a:r>
              <a:rPr lang="lv-LV" sz="1200" dirty="0"/>
              <a:t> </a:t>
            </a:r>
            <a:endParaRPr lang="en-CA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6C025E-E1A1-AC4A-9C4A-9547F1096250}"/>
              </a:ext>
            </a:extLst>
          </p:cNvPr>
          <p:cNvSpPr txBox="1"/>
          <p:nvPr/>
        </p:nvSpPr>
        <p:spPr>
          <a:xfrm>
            <a:off x="1078955" y="4843075"/>
            <a:ext cx="2628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Piemērs ar </a:t>
            </a:r>
            <a:r>
              <a:rPr lang="en-CA" sz="1200" dirty="0"/>
              <a:t>Hadamara operatoru:</a:t>
            </a:r>
            <a:endParaRPr lang="en-US" sz="12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F273FB5-6B21-BE40-9926-57A1CD487A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0214" y="4933006"/>
            <a:ext cx="2637223" cy="194581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4F99771-0300-0048-8FE1-1224141F232E}"/>
              </a:ext>
            </a:extLst>
          </p:cNvPr>
          <p:cNvSpPr txBox="1"/>
          <p:nvPr/>
        </p:nvSpPr>
        <p:spPr>
          <a:xfrm>
            <a:off x="4484333" y="2582099"/>
            <a:ext cx="3794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/>
              <a:t>▸</a:t>
            </a:r>
            <a:r>
              <a:rPr lang="lv-LV" sz="1200" u="sng"/>
              <a:t>Unitārām transformācijām</a:t>
            </a:r>
            <a:r>
              <a:rPr lang="lv-LV" sz="1200"/>
              <a:t>  ▸</a:t>
            </a:r>
            <a:r>
              <a:rPr lang="lv-LV" sz="1200" u="sng"/>
              <a:t>Vaicājumiem</a:t>
            </a:r>
            <a:r>
              <a:rPr lang="lv-LV" sz="1200"/>
              <a:t>  ▸</a:t>
            </a:r>
            <a:r>
              <a:rPr lang="lv-LV" sz="1200" u="sng"/>
              <a:t>Mērījumu</a:t>
            </a:r>
            <a:r>
              <a:rPr lang="lv-LV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597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223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Ieva Betina</cp:lastModifiedBy>
  <cp:revision>20</cp:revision>
  <dcterms:created xsi:type="dcterms:W3CDTF">2021-01-25T22:14:33Z</dcterms:created>
  <dcterms:modified xsi:type="dcterms:W3CDTF">2021-01-26T02:05:57Z</dcterms:modified>
</cp:coreProperties>
</file>