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4" r:id="rId3"/>
    <p:sldId id="273" r:id="rId4"/>
    <p:sldId id="257" r:id="rId5"/>
    <p:sldId id="258" r:id="rId6"/>
    <p:sldId id="269" r:id="rId7"/>
    <p:sldId id="272" r:id="rId8"/>
    <p:sldId id="259" r:id="rId9"/>
    <p:sldId id="270" r:id="rId10"/>
    <p:sldId id="271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5089"/>
    <a:srgbClr val="2E2EDF"/>
    <a:srgbClr val="1F2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9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8" y="600"/>
      </p:cViewPr>
      <p:guideLst>
        <p:guide orient="horz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45" d="100"/>
          <a:sy n="145" d="100"/>
        </p:scale>
        <p:origin x="629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282B2A-05B9-DA43-B020-0E17B43099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880F47-F956-A04A-B651-0BD4539C20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D6820-C90F-314A-B635-C792A02598A9}" type="datetimeFigureOut">
              <a:rPr lang="en-US" smtClean="0"/>
              <a:t>9/5/22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0E4E16-EE10-FD4C-BD38-5D3EA4A780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E22654-B272-734A-8F53-4FAFEF8572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C2991-C7D9-7247-8934-6D802DBD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96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DD683-F048-40F2-8F8B-BB5C49C79AC2}" type="datetimeFigureOut">
              <a:rPr lang="en-US" smtClean="0"/>
              <a:t>9/5/22</a:t>
            </a:fld>
            <a:endParaRPr lang="en-US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0BB03-6D45-4B7D-B28F-151C74B80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1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0BB03-6D45-4B7D-B28F-151C74B803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9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 dirty="0"/>
              <a:t>Rediģēt šablona virsraksta stilu</a:t>
            </a:r>
            <a:endParaRPr lang="en-US" dirty="0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Rediģēt šablona apakšvirsraksta stilu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18C710-B841-284D-A600-58291455ABCB}"/>
              </a:ext>
            </a:extLst>
          </p:cNvPr>
          <p:cNvSpPr/>
          <p:nvPr userDrawn="1"/>
        </p:nvSpPr>
        <p:spPr>
          <a:xfrm>
            <a:off x="0" y="5755342"/>
            <a:ext cx="12192000" cy="1272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BA99B71F-918A-0E40-9971-A475596C83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26" y="296787"/>
            <a:ext cx="3876527" cy="13100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5F29912-D2AA-0749-8013-3B0441A987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" t="17009" r="47" b="43683"/>
          <a:stretch/>
        </p:blipFill>
        <p:spPr>
          <a:xfrm>
            <a:off x="0" y="3030072"/>
            <a:ext cx="12186216" cy="319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7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874D3B-0145-4B40-BC41-2631D243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31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874D3B-0145-4B40-BC41-2631D243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95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>
          <a:xfrm>
            <a:off x="11645929" y="6256960"/>
            <a:ext cx="605110" cy="332685"/>
          </a:xfrm>
          <a:prstGeom prst="rect">
            <a:avLst/>
          </a:prstGeom>
        </p:spPr>
        <p:txBody>
          <a:bodyPr/>
          <a:lstStyle>
            <a:lvl1pPr algn="ctr"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874D3B-0145-4B40-BC41-2631D243DC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5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874D3B-0145-4B40-BC41-2631D243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5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274319" y="1269961"/>
            <a:ext cx="5745481" cy="4907002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172200" y="1269961"/>
            <a:ext cx="5814752" cy="4907002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874D3B-0145-4B40-BC41-2631D243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91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399011" y="199506"/>
            <a:ext cx="11438313" cy="972590"/>
          </a:xfrm>
        </p:spPr>
        <p:txBody>
          <a:bodyPr/>
          <a:lstStyle/>
          <a:p>
            <a:r>
              <a:rPr lang="lv-LV" dirty="0"/>
              <a:t>Rediģēt šablona virsraksta stilu</a:t>
            </a:r>
            <a:endParaRPr lang="en-US" dirty="0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399012" y="1426629"/>
            <a:ext cx="559856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dirty="0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399012" y="2310938"/>
            <a:ext cx="5598564" cy="3878725"/>
          </a:xfrm>
        </p:spPr>
        <p:txBody>
          <a:bodyPr/>
          <a:lstStyle/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  <a:endParaRPr lang="en-US" dirty="0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6172200" y="1426629"/>
            <a:ext cx="566512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6172200" y="2310938"/>
            <a:ext cx="5665124" cy="3878725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874D3B-0145-4B40-BC41-2631D243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47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874D3B-0145-4B40-BC41-2631D243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69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874D3B-0145-4B40-BC41-2631D243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96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874D3B-0145-4B40-BC41-2631D243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2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874D3B-0145-4B40-BC41-2631D243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69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315882" y="517138"/>
            <a:ext cx="11712633" cy="794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dirty="0"/>
              <a:t>Rediģēt šablona virsraksta stilu</a:t>
            </a:r>
            <a:endParaRPr lang="en-US" dirty="0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315882" y="1709531"/>
            <a:ext cx="11712633" cy="1928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  <a:endParaRPr lang="en-US" dirty="0"/>
          </a:p>
        </p:txBody>
      </p:sp>
      <p:pic>
        <p:nvPicPr>
          <p:cNvPr id="7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873" y="6095209"/>
            <a:ext cx="2027763" cy="68525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CC4F950-DFF2-F042-952F-DAC967054040}"/>
              </a:ext>
            </a:extLst>
          </p:cNvPr>
          <p:cNvSpPr/>
          <p:nvPr userDrawn="1"/>
        </p:nvSpPr>
        <p:spPr>
          <a:xfrm>
            <a:off x="0" y="6341165"/>
            <a:ext cx="9312965" cy="1999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8235B9-3821-BA42-BA6A-FE61809AEEA0}"/>
              </a:ext>
            </a:extLst>
          </p:cNvPr>
          <p:cNvSpPr/>
          <p:nvPr userDrawn="1"/>
        </p:nvSpPr>
        <p:spPr>
          <a:xfrm>
            <a:off x="11638544" y="6341164"/>
            <a:ext cx="553456" cy="1999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49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www.fonds.lv/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nds.lv/studentiem/pieteikties-stipendijai/" TargetMode="External"/><Relationship Id="rId2" Type="http://schemas.openxmlformats.org/officeDocument/2006/relationships/hyperlink" Target="http://www.fonds.lv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375557" y="1532966"/>
            <a:ext cx="11397343" cy="1299882"/>
          </a:xfrm>
        </p:spPr>
        <p:txBody>
          <a:bodyPr>
            <a:normAutofit fontScale="90000"/>
          </a:bodyPr>
          <a:lstStyle/>
          <a:p>
            <a:pPr algn="l"/>
            <a:r>
              <a:rPr lang="lv-LV" dirty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Piesakies stipendijām no 2.kursa!</a:t>
            </a:r>
            <a:endParaRPr lang="en-US" dirty="0">
              <a:solidFill>
                <a:srgbClr val="1B5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1CB72A54-2201-3345-A950-C55694A94B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090" y="300319"/>
            <a:ext cx="2079810" cy="129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00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0595A-203F-AE45-A9C0-EEDA18B89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4D3B-0145-4B40-BC41-2631D243DCC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Virsraksts 1">
            <a:extLst>
              <a:ext uri="{FF2B5EF4-FFF2-40B4-BE49-F238E27FC236}">
                <a16:creationId xmlns:a16="http://schemas.microsoft.com/office/drawing/2014/main" id="{320D2C57-23A8-A448-9E58-E9E2AA3B11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8011" y="440937"/>
            <a:ext cx="11399520" cy="1099996"/>
          </a:xfrm>
        </p:spPr>
        <p:txBody>
          <a:bodyPr>
            <a:noAutofit/>
          </a:bodyPr>
          <a:lstStyle/>
          <a:p>
            <a:r>
              <a:rPr lang="lv-LV" dirty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 nozīmē būt stipendiātam?</a:t>
            </a:r>
            <a:endParaRPr lang="en-US" dirty="0">
              <a:solidFill>
                <a:srgbClr val="1B5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atura vietturis 2">
            <a:extLst>
              <a:ext uri="{FF2B5EF4-FFF2-40B4-BE49-F238E27FC236}">
                <a16:creationId xmlns:a16="http://schemas.microsoft.com/office/drawing/2014/main" id="{2B665608-5D39-F24D-BA49-11B32431DC5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8011" y="1540933"/>
            <a:ext cx="11618971" cy="4716027"/>
          </a:xfrm>
        </p:spPr>
        <p:txBody>
          <a:bodyPr lIns="72000" rIns="144000"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lv-LV" sz="2100" dirty="0">
                <a:latin typeface="Arial" panose="020B0604020202020204" pitchFamily="34" charset="0"/>
                <a:cs typeface="Arial" panose="020B0604020202020204" pitchFamily="34" charset="0"/>
              </a:rPr>
              <a:t>Iespēja nodoties studijām izvēlētajā studiju programmā, nemeklējot papildu finansējumu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lv-LV" sz="2100" dirty="0">
                <a:latin typeface="Arial" panose="020B0604020202020204" pitchFamily="34" charset="0"/>
                <a:cs typeface="Arial" panose="020B0604020202020204" pitchFamily="34" charset="0"/>
              </a:rPr>
              <a:t>Gods kļūt par LU fonda mecenātu stipendiātu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lv-LV" sz="2100" dirty="0">
                <a:latin typeface="Arial" panose="020B0604020202020204" pitchFamily="34" charset="0"/>
                <a:cs typeface="Arial" panose="020B0604020202020204" pitchFamily="34" charset="0"/>
              </a:rPr>
              <a:t>Pienākums pret savu </a:t>
            </a:r>
            <a:r>
              <a:rPr lang="lv-LV" sz="2100" i="1" dirty="0">
                <a:latin typeface="Arial" panose="020B0604020202020204" pitchFamily="34" charset="0"/>
                <a:cs typeface="Arial" panose="020B0604020202020204" pitchFamily="34" charset="0"/>
              </a:rPr>
              <a:t>ALMA MATER </a:t>
            </a:r>
            <a:r>
              <a:rPr lang="lv-LV" sz="2100" dirty="0">
                <a:latin typeface="Arial" panose="020B0604020202020204" pitchFamily="34" charset="0"/>
                <a:cs typeface="Arial" panose="020B0604020202020204" pitchFamily="34" charset="0"/>
              </a:rPr>
              <a:t>un valsti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lv-LV" sz="2100" dirty="0">
                <a:latin typeface="Arial" panose="020B0604020202020204" pitchFamily="34" charset="0"/>
                <a:cs typeface="Arial" panose="020B0604020202020204" pitchFamily="34" charset="0"/>
              </a:rPr>
              <a:t>Iespēja piedalīties dažādos stipendiātu pasākumos, aktivitātēs – iespēja satikt jaunus draugus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lv-LV" sz="2100" dirty="0">
                <a:latin typeface="Arial" panose="020B0604020202020204" pitchFamily="34" charset="0"/>
                <a:cs typeface="Arial" panose="020B0604020202020204" pitchFamily="34" charset="0"/>
              </a:rPr>
              <a:t>Iespēja tikt mediju publikācijās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lv-LV" sz="2100" dirty="0">
                <a:latin typeface="Arial" panose="020B0604020202020204" pitchFamily="34" charset="0"/>
                <a:cs typeface="Arial" panose="020B0604020202020204" pitchFamily="34" charset="0"/>
              </a:rPr>
              <a:t>Iespēja veikt brīvprātīgo darbu (dalīšanās ar šo prezentāciju ir kā piemērs brīvprātīgajam darbam)</a:t>
            </a: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477E9CCD-4232-DF48-989D-73FAC2D15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090" y="300319"/>
            <a:ext cx="2079810" cy="129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119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D6E7B-050D-0A4C-8CE8-2A62913F6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3671047"/>
            <a:ext cx="5253317" cy="2805954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lv-LV" sz="2200" dirty="0">
                <a:latin typeface="Arial" panose="020B0604020202020204" pitchFamily="34" charset="0"/>
                <a:cs typeface="Arial" panose="020B0604020202020204" pitchFamily="34" charset="0"/>
              </a:rPr>
              <a:t>Papildu informācija:</a:t>
            </a:r>
            <a:br>
              <a:rPr lang="lv-LV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22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www.fonds.lv</a:t>
            </a:r>
            <a:br>
              <a:rPr lang="lv-LV" sz="22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3100" u="sng" dirty="0">
                <a:latin typeface="Arial" panose="020B0604020202020204" pitchFamily="34" charset="0"/>
                <a:cs typeface="Arial" panose="020B0604020202020204" pitchFamily="34" charset="0"/>
              </a:rPr>
              <a:t>Seko līdzi:</a:t>
            </a:r>
            <a:br>
              <a:rPr lang="lv-LV" sz="2200" b="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2200" b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www.facebook.com</a:t>
            </a:r>
            <a:r>
              <a:rPr lang="lv-LV" sz="22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lv-LV" sz="2200" b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LUFonds</a:t>
            </a:r>
            <a:br>
              <a:rPr lang="lv-LV" sz="22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2200" b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www.instagram.com</a:t>
            </a:r>
            <a:r>
              <a:rPr lang="lv-LV" sz="22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lv-LV" sz="2200" b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lufonds</a:t>
            </a:r>
            <a:br>
              <a:rPr lang="lv-LV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lv-LV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2200" dirty="0">
                <a:latin typeface="Arial" panose="020B0604020202020204" pitchFamily="34" charset="0"/>
                <a:cs typeface="Arial" panose="020B0604020202020204" pitchFamily="34" charset="0"/>
              </a:rPr>
              <a:t>Tālr. </a:t>
            </a:r>
            <a:r>
              <a:rPr lang="lv-LV" sz="2200" b="0" dirty="0">
                <a:latin typeface="Arial" panose="020B0604020202020204" pitchFamily="34" charset="0"/>
                <a:cs typeface="Arial" panose="020B0604020202020204" pitchFamily="34" charset="0"/>
              </a:rPr>
              <a:t>20127040</a:t>
            </a:r>
            <a:br>
              <a:rPr lang="lv-LV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2200" dirty="0">
                <a:latin typeface="Arial" panose="020B0604020202020204" pitchFamily="34" charset="0"/>
                <a:cs typeface="Arial" panose="020B0604020202020204" pitchFamily="34" charset="0"/>
              </a:rPr>
              <a:t>E-pasts: </a:t>
            </a:r>
            <a:r>
              <a:rPr lang="lv-LV" sz="2200" b="0" dirty="0" err="1">
                <a:latin typeface="Arial" panose="020B0604020202020204" pitchFamily="34" charset="0"/>
                <a:cs typeface="Arial" panose="020B0604020202020204" pitchFamily="34" charset="0"/>
              </a:rPr>
              <a:t>fonds@fonds.lv</a:t>
            </a:r>
            <a:br>
              <a:rPr lang="lv-LV" dirty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lv-LV" dirty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dirty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Paldies par uzmanību!</a:t>
            </a:r>
            <a:br>
              <a:rPr lang="en-US" dirty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4E1D927-5B7B-BE46-ACE5-CA830F4ED15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1" r="15681"/>
          <a:stretch>
            <a:fillRect/>
          </a:stretch>
        </p:blipFill>
        <p:spPr>
          <a:xfrm>
            <a:off x="6059488" y="457200"/>
            <a:ext cx="5567362" cy="5403850"/>
          </a:xfrm>
        </p:spPr>
      </p:pic>
    </p:spTree>
    <p:extLst>
      <p:ext uri="{BB962C8B-B14F-4D97-AF65-F5344CB8AC3E}">
        <p14:creationId xmlns:p14="http://schemas.microsoft.com/office/powerpoint/2010/main" val="697870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E1D90-F83D-234A-9BEE-74277E458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43" y="457200"/>
            <a:ext cx="6646127" cy="613317"/>
          </a:xfrm>
        </p:spPr>
        <p:txBody>
          <a:bodyPr>
            <a:noAutofit/>
          </a:bodyPr>
          <a:lstStyle/>
          <a:p>
            <a:r>
              <a:rPr lang="lv-LV" sz="4400" dirty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Seko līdzi informācijai!</a:t>
            </a:r>
            <a:endParaRPr lang="en-US" sz="4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295E47-5C5B-9B4B-B08B-626031437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7268" y="6255991"/>
            <a:ext cx="594731" cy="365125"/>
          </a:xfrm>
        </p:spPr>
        <p:txBody>
          <a:bodyPr/>
          <a:lstStyle/>
          <a:p>
            <a:pPr algn="ctr"/>
            <a:fld id="{52874D3B-0145-4B40-BC41-2631D243DCC0}" type="slidenum"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</a:t>
            </a:fld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atura vietturis 2">
            <a:extLst>
              <a:ext uri="{FF2B5EF4-FFF2-40B4-BE49-F238E27FC236}">
                <a16:creationId xmlns:a16="http://schemas.microsoft.com/office/drawing/2014/main" id="{A7F5D4FD-C437-2842-8B4A-7CB97C8E65E9}"/>
              </a:ext>
            </a:extLst>
          </p:cNvPr>
          <p:cNvSpPr txBox="1">
            <a:spLocks/>
          </p:cNvSpPr>
          <p:nvPr/>
        </p:nvSpPr>
        <p:spPr>
          <a:xfrm>
            <a:off x="418011" y="1449659"/>
            <a:ext cx="5380623" cy="4419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Seko līdzi aktuālākajai informācijai 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www.fonds.lv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. Ir uzsākta pieteikšanās stipendijām, tāpēc, iepazīsties mājaslapā ar nosacījumiem, lai zinātu, kas tev būs nepieciešams pieteikuma brīdi. Sāc krāt labos karmas punktus! 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</a:t>
            </a:r>
            <a:endParaRPr lang="lv-LV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B5712C-F134-EA4C-95AE-D29512A55643}"/>
              </a:ext>
            </a:extLst>
          </p:cNvPr>
          <p:cNvSpPr txBox="1"/>
          <p:nvPr/>
        </p:nvSpPr>
        <p:spPr>
          <a:xfrm>
            <a:off x="6306608" y="5296423"/>
            <a:ext cx="5109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https://www.fonds.lv/studentiem/pieteikties-stipendijai/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LV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574760-3C7B-8B42-AAC1-E50BF20540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8634" y="1628078"/>
            <a:ext cx="5958325" cy="347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610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2E23E-00FC-134A-89D1-A56B5B807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48669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en-LV" dirty="0"/>
              <a:t>Nākamajos slaidos būs redzami datumi šī akadēmiskā gada stipendiju pieteikumiem.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5178A-DEE6-BC4E-8E83-C18ACCF66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01406"/>
            <a:ext cx="10515600" cy="1500187"/>
          </a:xfrm>
        </p:spPr>
        <p:txBody>
          <a:bodyPr/>
          <a:lstStyle/>
          <a:p>
            <a:pPr algn="ctr"/>
            <a:r>
              <a:rPr lang="en-LV" dirty="0">
                <a:solidFill>
                  <a:schemeClr val="tx1"/>
                </a:solidFill>
              </a:rPr>
              <a:t>Katru gadu šie datumi var būt citādāki.</a:t>
            </a:r>
          </a:p>
          <a:p>
            <a:pPr algn="ctr"/>
            <a:r>
              <a:rPr lang="en-LV" dirty="0">
                <a:solidFill>
                  <a:schemeClr val="tx1"/>
                </a:solidFill>
              </a:rPr>
              <a:t>Ja šim gadam šī informācija Tev nav aktuāla, tad atceries šo stāstīto informāciju</a:t>
            </a:r>
            <a:r>
              <a:rPr lang="en-LV">
                <a:solidFill>
                  <a:schemeClr val="tx1"/>
                </a:solidFill>
              </a:rPr>
              <a:t>, lai centīgi mācītos un </a:t>
            </a:r>
            <a:r>
              <a:rPr lang="en-LV" dirty="0">
                <a:solidFill>
                  <a:schemeClr val="tx1"/>
                </a:solidFill>
              </a:rPr>
              <a:t>kandidētu par stipendiātu jau nākamajā akadēmiskajā gadā!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</a:t>
            </a:r>
            <a:endParaRPr lang="en-LV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376CC0-391B-E043-9998-8BC9FADD4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4D3B-0145-4B40-BC41-2631D243DC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23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 idx="4294967295"/>
          </p:nvPr>
        </p:nvSpPr>
        <p:spPr>
          <a:xfrm>
            <a:off x="418011" y="440937"/>
            <a:ext cx="11399520" cy="1099996"/>
          </a:xfrm>
        </p:spPr>
        <p:txBody>
          <a:bodyPr>
            <a:noAutofit/>
          </a:bodyPr>
          <a:lstStyle/>
          <a:p>
            <a:r>
              <a:rPr lang="lv-LV" dirty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Piesakies</a:t>
            </a:r>
            <a:endParaRPr lang="en-US" dirty="0">
              <a:solidFill>
                <a:srgbClr val="1B5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idx="4294967295"/>
          </p:nvPr>
        </p:nvSpPr>
        <p:spPr>
          <a:xfrm>
            <a:off x="418011" y="1709530"/>
            <a:ext cx="11618971" cy="4264549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Vairākām stipendiju kopām 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bakalauru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 studiju programmās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Meklē </a:t>
            </a:r>
            <a:r>
              <a:rPr lang="lv-LV" dirty="0" err="1">
                <a:latin typeface="Arial" panose="020B0604020202020204" pitchFamily="34" charset="0"/>
                <a:cs typeface="Arial" panose="020B0604020202020204" pitchFamily="34" charset="0"/>
              </a:rPr>
              <a:t>www.fonds.lv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 -&gt; Studentiem -&gt; </a:t>
            </a:r>
            <a:r>
              <a:rPr lang="lv-LV" b="1" dirty="0" err="1">
                <a:latin typeface="Arial" panose="020B0604020202020204" pitchFamily="34" charset="0"/>
                <a:cs typeface="Arial" panose="020B0604020202020204" pitchFamily="34" charset="0"/>
              </a:rPr>
              <a:t>Pamatstudijas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 (no 2.kursa)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-&gt; Sadalījums pēc fakultātēm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Pieteikšanās noris no </a:t>
            </a:r>
            <a:r>
              <a:rPr lang="en-LV" dirty="0"/>
              <a:t>29.08.2022. līdz 30.09.2022.</a:t>
            </a: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4D3B-0145-4B40-BC41-2631D243DCC0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EFE39C6-9EA0-D145-9C7F-0E8237CFF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090" y="300319"/>
            <a:ext cx="2079810" cy="129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387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D7DBB-B319-534E-8C65-39B3E9CF0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4D3B-0145-4B40-BC41-2631D243DCC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Virsraksts 1">
            <a:extLst>
              <a:ext uri="{FF2B5EF4-FFF2-40B4-BE49-F238E27FC236}">
                <a16:creationId xmlns:a16="http://schemas.microsoft.com/office/drawing/2014/main" id="{5EFE301D-05C8-B744-9765-6E9987CB74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8011" y="440937"/>
            <a:ext cx="11399520" cy="1099996"/>
          </a:xfrm>
        </p:spPr>
        <p:txBody>
          <a:bodyPr>
            <a:noAutofit/>
          </a:bodyPr>
          <a:lstStyle/>
          <a:p>
            <a:r>
              <a:rPr lang="lv-LV" dirty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Piesakies</a:t>
            </a:r>
            <a:endParaRPr lang="en-US" dirty="0">
              <a:solidFill>
                <a:srgbClr val="1B5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atura vietturis 2">
            <a:extLst>
              <a:ext uri="{FF2B5EF4-FFF2-40B4-BE49-F238E27FC236}">
                <a16:creationId xmlns:a16="http://schemas.microsoft.com/office/drawing/2014/main" id="{3F263BF3-41E8-E943-8590-2EFB6BC2EFF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8011" y="1709530"/>
            <a:ext cx="11618971" cy="4264549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Vairākām stipendiju kopām 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maģistru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 studiju programmās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Meklē </a:t>
            </a:r>
            <a:r>
              <a:rPr lang="lv-LV" dirty="0" err="1">
                <a:latin typeface="Arial" panose="020B0604020202020204" pitchFamily="34" charset="0"/>
                <a:cs typeface="Arial" panose="020B0604020202020204" pitchFamily="34" charset="0"/>
              </a:rPr>
              <a:t>www.fonds.lv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 -&gt; Studentiem -&gt; 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Maģistrantūrā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 -&gt; Sadalījums pēc fakultātēm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Pieteikšanās noris no </a:t>
            </a:r>
            <a:r>
              <a:rPr lang="en-LV" dirty="0"/>
              <a:t>29.08.2022. līdz 30.09.2022.</a:t>
            </a: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BD3A325E-D28C-7545-B85D-841941E68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090" y="300319"/>
            <a:ext cx="2079810" cy="129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3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D7DBB-B319-534E-8C65-39B3E9CF0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4D3B-0145-4B40-BC41-2631D243DCC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Virsraksts 1">
            <a:extLst>
              <a:ext uri="{FF2B5EF4-FFF2-40B4-BE49-F238E27FC236}">
                <a16:creationId xmlns:a16="http://schemas.microsoft.com/office/drawing/2014/main" id="{5EFE301D-05C8-B744-9765-6E9987CB74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8011" y="440937"/>
            <a:ext cx="11399520" cy="1099996"/>
          </a:xfrm>
        </p:spPr>
        <p:txBody>
          <a:bodyPr>
            <a:noAutofit/>
          </a:bodyPr>
          <a:lstStyle/>
          <a:p>
            <a:r>
              <a:rPr lang="lv-LV" dirty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Piesakies</a:t>
            </a:r>
            <a:endParaRPr lang="en-US" dirty="0">
              <a:solidFill>
                <a:srgbClr val="1B5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atura vietturis 2">
            <a:extLst>
              <a:ext uri="{FF2B5EF4-FFF2-40B4-BE49-F238E27FC236}">
                <a16:creationId xmlns:a16="http://schemas.microsoft.com/office/drawing/2014/main" id="{3F263BF3-41E8-E943-8590-2EFB6BC2EFF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8011" y="1709530"/>
            <a:ext cx="11618971" cy="426454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Vairākām stipendiju kopām 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doktorantu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 studiju programmās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Meklē </a:t>
            </a:r>
            <a:r>
              <a:rPr lang="lv-LV" dirty="0" err="1">
                <a:latin typeface="Arial" panose="020B0604020202020204" pitchFamily="34" charset="0"/>
                <a:cs typeface="Arial" panose="020B0604020202020204" pitchFamily="34" charset="0"/>
              </a:rPr>
              <a:t>www.fonds.lv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 -&gt; Studentiem -&gt; 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Doktorantūrā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-&gt; Sadalījums pēc fakultātēm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Pieteikšanās noris no </a:t>
            </a:r>
            <a:r>
              <a:rPr lang="en-LV" dirty="0">
                <a:latin typeface="Arial" panose="020B0604020202020204" pitchFamily="34" charset="0"/>
                <a:cs typeface="Arial" panose="020B0604020202020204" pitchFamily="34" charset="0"/>
              </a:rPr>
              <a:t>29.08.2022. līdz 30.09.2022.</a:t>
            </a: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Pieteikšanās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Mikrotīkls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stipendijai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no 03.10.2022.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līdz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30.10.2022.</a:t>
            </a: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BD3A325E-D28C-7545-B85D-841941E68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090" y="300319"/>
            <a:ext cx="2079810" cy="129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201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D7DBB-B319-534E-8C65-39B3E9CF0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4D3B-0145-4B40-BC41-2631D243DCC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Virsraksts 1">
            <a:extLst>
              <a:ext uri="{FF2B5EF4-FFF2-40B4-BE49-F238E27FC236}">
                <a16:creationId xmlns:a16="http://schemas.microsoft.com/office/drawing/2014/main" id="{5EFE301D-05C8-B744-9765-6E9987CB74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8011" y="440937"/>
            <a:ext cx="9275079" cy="1099996"/>
          </a:xfrm>
        </p:spPr>
        <p:txBody>
          <a:bodyPr>
            <a:noAutofit/>
          </a:bodyPr>
          <a:lstStyle/>
          <a:p>
            <a:r>
              <a:rPr lang="lv-LV" dirty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Kā zināt, vai esi piemērots kandidāts?</a:t>
            </a:r>
            <a:endParaRPr lang="en-US" dirty="0">
              <a:solidFill>
                <a:srgbClr val="1B5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atura vietturis 2">
            <a:extLst>
              <a:ext uri="{FF2B5EF4-FFF2-40B4-BE49-F238E27FC236}">
                <a16:creationId xmlns:a16="http://schemas.microsoft.com/office/drawing/2014/main" id="{3F263BF3-41E8-E943-8590-2EFB6BC2EFF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8011" y="1709530"/>
            <a:ext cx="11618971" cy="426454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Galvenie nosacījumi, kam ir jāpiemīt studentam:</a:t>
            </a:r>
          </a:p>
          <a:p>
            <a:pPr>
              <a:lnSpc>
                <a:spcPct val="150000"/>
              </a:lnSpc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esi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centīgs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mācībās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spējīgs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sabiedriskajā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dzīvē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aktīvs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vidējā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svērtā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atzīme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lielāka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par 7,5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ballēm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citus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nosacījumus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meklē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pie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konkrētās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stipendijas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uz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kuru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vēlies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kandidēt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iespējams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tur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būs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vēl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papildu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nosacījumi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kam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jāpiemīt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lai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kandidētu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uz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stipendiju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BD3A325E-D28C-7545-B85D-841941E68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090" y="300319"/>
            <a:ext cx="2079810" cy="129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634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0595A-203F-AE45-A9C0-EEDA18B89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4D3B-0145-4B40-BC41-2631D243DCC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Virsraksts 1">
            <a:extLst>
              <a:ext uri="{FF2B5EF4-FFF2-40B4-BE49-F238E27FC236}">
                <a16:creationId xmlns:a16="http://schemas.microsoft.com/office/drawing/2014/main" id="{320D2C57-23A8-A448-9E58-E9E2AA3B11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8011" y="440937"/>
            <a:ext cx="11399520" cy="1099996"/>
          </a:xfrm>
        </p:spPr>
        <p:txBody>
          <a:bodyPr>
            <a:noAutofit/>
          </a:bodyPr>
          <a:lstStyle/>
          <a:p>
            <a:r>
              <a:rPr lang="lv-LV" dirty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Kā pielietot stipendiju?</a:t>
            </a:r>
            <a:endParaRPr lang="en-US" dirty="0">
              <a:solidFill>
                <a:srgbClr val="1B5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atura vietturis 2">
            <a:extLst>
              <a:ext uri="{FF2B5EF4-FFF2-40B4-BE49-F238E27FC236}">
                <a16:creationId xmlns:a16="http://schemas.microsoft.com/office/drawing/2014/main" id="{2B665608-5D39-F24D-BA49-11B32431DC5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8011" y="1709530"/>
            <a:ext cx="11618971" cy="4264549"/>
          </a:xfrm>
        </p:spPr>
        <p:txBody>
          <a:bodyPr lIns="72000" rIns="144000">
            <a:no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Stipendiju var izlietot: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Mācību maksas segšanai (ja nav budžeta grupa)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Ikdienas tēriņu segšanai (dzīvošanas izdevumi un sevis intelektuāla pilnveide)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Dažādu tehnisko un literāro priekšmetu iegādei, kas pilnveidos studiju procesu</a:t>
            </a: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68D67FEA-C2D9-064E-AF51-8E409365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090" y="300319"/>
            <a:ext cx="2079810" cy="129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792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0595A-203F-AE45-A9C0-EEDA18B89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4D3B-0145-4B40-BC41-2631D243DCC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Virsraksts 1">
            <a:extLst>
              <a:ext uri="{FF2B5EF4-FFF2-40B4-BE49-F238E27FC236}">
                <a16:creationId xmlns:a16="http://schemas.microsoft.com/office/drawing/2014/main" id="{320D2C57-23A8-A448-9E58-E9E2AA3B11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8011" y="440937"/>
            <a:ext cx="11399520" cy="1099996"/>
          </a:xfrm>
        </p:spPr>
        <p:txBody>
          <a:bodyPr>
            <a:noAutofit/>
          </a:bodyPr>
          <a:lstStyle/>
          <a:p>
            <a:r>
              <a:rPr lang="lv-LV" dirty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Konkursa gaita</a:t>
            </a:r>
            <a:endParaRPr lang="en-US" dirty="0">
              <a:solidFill>
                <a:srgbClr val="1B5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atura vietturis 2">
            <a:extLst>
              <a:ext uri="{FF2B5EF4-FFF2-40B4-BE49-F238E27FC236}">
                <a16:creationId xmlns:a16="http://schemas.microsoft.com/office/drawing/2014/main" id="{2B665608-5D39-F24D-BA49-11B32431DC5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8011" y="1540933"/>
            <a:ext cx="11618971" cy="4264549"/>
          </a:xfrm>
        </p:spPr>
        <p:txBody>
          <a:bodyPr lIns="72000" rIns="144000"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Pēc elektroniski aizpildīta pieteikuma, saņemsiet uz e-pastu tālāku informāciju par pieteikšanos 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Pēc pirmās kārtas, tiksiet informēti e-pastā par izvirzīšanu/neizvirzīšanu 2.kārtai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2.kārtas intervijas laiks tiks nosūtīts elektroniski – intervija notiks klātienē vai attālināti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Par rezultātiem pēc 2.kārtas uzzināsiet elektroniski uz norādīto e-pastu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Līguma slēgšana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477E9CCD-4232-DF48-989D-73FAC2D15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090" y="300319"/>
            <a:ext cx="2079810" cy="129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00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488</Words>
  <Application>Microsoft Macintosh PowerPoint</Application>
  <PresentationFormat>Widescreen</PresentationFormat>
  <Paragraphs>65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dizains</vt:lpstr>
      <vt:lpstr>Piesakies stipendijām no 2.kursa!</vt:lpstr>
      <vt:lpstr>Seko līdzi informācijai!</vt:lpstr>
      <vt:lpstr>Nākamajos slaidos būs redzami datumi šī akadēmiskā gada stipendiju pieteikumiem. </vt:lpstr>
      <vt:lpstr>Piesakies</vt:lpstr>
      <vt:lpstr>Piesakies</vt:lpstr>
      <vt:lpstr>Piesakies</vt:lpstr>
      <vt:lpstr>Kā zināt, vai esi piemērots kandidāts?</vt:lpstr>
      <vt:lpstr>Kā pielietot stipendiju?</vt:lpstr>
      <vt:lpstr>Konkursa gaita</vt:lpstr>
      <vt:lpstr>Ko nozīmē būt stipendiātam?</vt:lpstr>
      <vt:lpstr>Papildu informācija: www.fonds.lv Seko līdzi: www.facebook.com/LUFonds www.instagram.com/lufonds  Tālr. 20127040 E-pasts: fonds@fonds.lv  Paldies par uzmanību!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Maris Lazdins</dc:creator>
  <cp:lastModifiedBy>Annika Arone</cp:lastModifiedBy>
  <cp:revision>45</cp:revision>
  <dcterms:created xsi:type="dcterms:W3CDTF">2020-06-09T12:17:55Z</dcterms:created>
  <dcterms:modified xsi:type="dcterms:W3CDTF">2022-09-05T07:04:23Z</dcterms:modified>
</cp:coreProperties>
</file>