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4" r:id="rId3"/>
    <p:sldId id="265" r:id="rId4"/>
    <p:sldId id="266" r:id="rId5"/>
    <p:sldId id="257" r:id="rId6"/>
    <p:sldId id="258" r:id="rId7"/>
    <p:sldId id="259" r:id="rId8"/>
    <p:sldId id="260" r:id="rId9"/>
    <p:sldId id="261" r:id="rId10"/>
    <p:sldId id="262" r:id="rId11"/>
    <p:sldId id="267" r:id="rId12"/>
    <p:sldId id="268" r:id="rId13"/>
    <p:sldId id="275" r:id="rId14"/>
    <p:sldId id="274" r:id="rId15"/>
    <p:sldId id="276" r:id="rId16"/>
    <p:sldId id="270" r:id="rId17"/>
    <p:sldId id="271" r:id="rId18"/>
    <p:sldId id="272"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7" autoAdjust="0"/>
    <p:restoredTop sz="73749" autoAdjust="0"/>
  </p:normalViewPr>
  <p:slideViewPr>
    <p:cSldViewPr snapToGrid="0">
      <p:cViewPr varScale="1">
        <p:scale>
          <a:sx n="89" d="100"/>
          <a:sy n="89" d="100"/>
        </p:scale>
        <p:origin x="15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7BB3A1-2AD2-4172-80BC-3D5B59FE676E}" type="datetimeFigureOut">
              <a:rPr lang="en-US" smtClean="0"/>
              <a:t>2/14/2018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5DAB9-C211-485A-B076-CCE555247C89}" type="slidenum">
              <a:rPr lang="en-US" smtClean="0"/>
              <a:t>‹#›</a:t>
            </a:fld>
            <a:endParaRPr lang="en-US"/>
          </a:p>
        </p:txBody>
      </p:sp>
    </p:spTree>
    <p:extLst>
      <p:ext uri="{BB962C8B-B14F-4D97-AF65-F5344CB8AC3E}">
        <p14:creationId xmlns:p14="http://schemas.microsoft.com/office/powerpoint/2010/main" val="3344386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Šodien</a:t>
            </a:r>
            <a:r>
              <a:rPr lang="lv-LV" baseline="0" dirty="0" smtClean="0"/>
              <a:t> pastāstīšu jums nedaudz par sevi</a:t>
            </a:r>
          </a:p>
          <a:p>
            <a:r>
              <a:rPr lang="lv-LV" baseline="0" dirty="0" smtClean="0"/>
              <a:t>tālāk par lietu internetu, kas tieši tas ir</a:t>
            </a:r>
          </a:p>
          <a:p>
            <a:endParaRPr lang="en-US" dirty="0"/>
          </a:p>
        </p:txBody>
      </p:sp>
      <p:sp>
        <p:nvSpPr>
          <p:cNvPr id="4" name="Slide Number Placeholder 3"/>
          <p:cNvSpPr>
            <a:spLocks noGrp="1"/>
          </p:cNvSpPr>
          <p:nvPr>
            <p:ph type="sldNum" sz="quarter" idx="10"/>
          </p:nvPr>
        </p:nvSpPr>
        <p:spPr/>
        <p:txBody>
          <a:bodyPr/>
          <a:lstStyle/>
          <a:p>
            <a:fld id="{E3B5DAB9-C211-485A-B076-CCE555247C89}" type="slidenum">
              <a:rPr lang="en-US" smtClean="0"/>
              <a:t>2</a:t>
            </a:fld>
            <a:endParaRPr lang="en-US"/>
          </a:p>
        </p:txBody>
      </p:sp>
    </p:spTree>
    <p:extLst>
      <p:ext uri="{BB962C8B-B14F-4D97-AF65-F5344CB8AC3E}">
        <p14:creationId xmlns:p14="http://schemas.microsoft.com/office/powerpoint/2010/main" val="1464848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Atkl</a:t>
            </a:r>
            <a:r>
              <a:rPr lang="lv-LV" dirty="0" smtClean="0"/>
              <a:t>āti</a:t>
            </a:r>
            <a:r>
              <a:rPr lang="lv-LV" baseline="0" dirty="0" smtClean="0"/>
              <a:t> interfeisi ir vietas uz iespiedplates, kas nav populētas.</a:t>
            </a:r>
          </a:p>
          <a:p>
            <a:r>
              <a:rPr lang="lv-LV" baseline="0" dirty="0" smtClean="0"/>
              <a:t>Tie ir interfeisi, kas ir izmantoti iekārtas konfigurēšanā un uzstādīšanā rūpnīcā.</a:t>
            </a:r>
          </a:p>
          <a:p>
            <a:endParaRPr lang="lv-LV" baseline="0" dirty="0" smtClean="0"/>
          </a:p>
          <a:p>
            <a:r>
              <a:rPr lang="lv-LV" baseline="0" dirty="0" smtClean="0"/>
              <a:t>Piemēram, paņēmu nevajadzīgu rūteri, kas me’tājās kastē un izdomāju apskatīties, kas lācītim vēderā.</a:t>
            </a:r>
          </a:p>
          <a:p>
            <a:r>
              <a:rPr lang="lv-LV" baseline="0" dirty="0" smtClean="0"/>
              <a:t>Atverot vaļā izņēmu iespiedplati un pavērās skaists skats:</a:t>
            </a:r>
          </a:p>
          <a:p>
            <a:endParaRPr lang="lv-LV" baseline="0" dirty="0" smtClean="0"/>
          </a:p>
          <a:p>
            <a:r>
              <a:rPr lang="lv-LV" baseline="0" dirty="0" smtClean="0"/>
              <a:t>Ir viens nepopulēts interfeiss, kam viens pins ir zeme, otrs barošana, un 3 pini pa vidu</a:t>
            </a:r>
          </a:p>
          <a:p>
            <a:r>
              <a:rPr lang="lv-LV" baseline="0" dirty="0" smtClean="0"/>
              <a:t>Viens no pieniem nav nekur pievienots</a:t>
            </a:r>
          </a:p>
          <a:p>
            <a:r>
              <a:rPr lang="lv-LV" baseline="0" dirty="0" smtClean="0"/>
              <a:t>Bet pārējie divi izsekojot celiņus noved līdz radio čipam, </a:t>
            </a:r>
          </a:p>
          <a:p>
            <a:r>
              <a:rPr lang="lv-LV" baseline="0" dirty="0" smtClean="0"/>
              <a:t>Ar multimetru pīkstuļa režīmā mēs pārliecināmies par šo faktu un tad izmantojot radio čipa specifikāciju mē sartodam, kas tie par piniem</a:t>
            </a:r>
          </a:p>
          <a:p>
            <a:endParaRPr lang="lv-LV" baseline="0" dirty="0" smtClean="0"/>
          </a:p>
          <a:p>
            <a:r>
              <a:rPr lang="lv-LV" baseline="0" dirty="0" smtClean="0"/>
              <a:t>Rezultāts – vidējais ir seriālā izeja un blakus barošanai ir seriālās ieejas pini, kas pēc specifikācijas ir UART interfeiss – izvilkts ārā, lai ērtāk piekļūt </a:t>
            </a:r>
            <a:r>
              <a:rPr lang="lv-LV" baseline="0" dirty="0" smtClean="0">
                <a:sym typeface="Wingdings" panose="05000000000000000000" pitchFamily="2" charset="2"/>
              </a:rPr>
              <a:t></a:t>
            </a:r>
          </a:p>
          <a:p>
            <a:endParaRPr lang="lv-LV" baseline="0" dirty="0" smtClean="0">
              <a:sym typeface="Wingdings" panose="05000000000000000000" pitchFamily="2" charset="2"/>
            </a:endParaRPr>
          </a:p>
          <a:p>
            <a:r>
              <a:rPr lang="lv-LV" baseline="0" dirty="0" smtClean="0">
                <a:sym typeface="Wingdings" panose="05000000000000000000" pitchFamily="2" charset="2"/>
              </a:rPr>
              <a:t>Nākošais interfeiss ir vieglāks, jo es zinu tikai vienu interfeisu, kas izmanto 14 pinu hederi, pa 7 piniem katrā rindā – tas ir JTAG interfeiss, kas ved uz pašu procesoru</a:t>
            </a:r>
          </a:p>
          <a:p>
            <a:r>
              <a:rPr lang="lv-LV" baseline="0" dirty="0" smtClean="0">
                <a:sym typeface="Wingdings" panose="05000000000000000000" pitchFamily="2" charset="2"/>
              </a:rPr>
              <a:t>JTAG ir aparatūras programmēšanas / atkļūdošanas interfeiss, kas mums dod iespēju piemēram, likt breikpointus kodā un atkļūdot sistēmu soli pa solim kā to parasti daram ar programmatūras atkļūdošanu.</a:t>
            </a:r>
            <a:endParaRPr lang="lv-LV" baseline="0" dirty="0" smtClean="0"/>
          </a:p>
        </p:txBody>
      </p:sp>
      <p:sp>
        <p:nvSpPr>
          <p:cNvPr id="4" name="Slide Number Placeholder 3"/>
          <p:cNvSpPr>
            <a:spLocks noGrp="1"/>
          </p:cNvSpPr>
          <p:nvPr>
            <p:ph type="sldNum" sz="quarter" idx="10"/>
          </p:nvPr>
        </p:nvSpPr>
        <p:spPr/>
        <p:txBody>
          <a:bodyPr/>
          <a:lstStyle/>
          <a:p>
            <a:fld id="{E3B5DAB9-C211-485A-B076-CCE555247C89}" type="slidenum">
              <a:rPr lang="en-US" smtClean="0"/>
              <a:t>11</a:t>
            </a:fld>
            <a:endParaRPr lang="en-US"/>
          </a:p>
        </p:txBody>
      </p:sp>
    </p:spTree>
    <p:extLst>
      <p:ext uri="{BB962C8B-B14F-4D97-AF65-F5344CB8AC3E}">
        <p14:creationId xmlns:p14="http://schemas.microsoft.com/office/powerpoint/2010/main" val="1564058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Reversā</a:t>
            </a:r>
            <a:r>
              <a:rPr lang="lv-LV" baseline="0" dirty="0" smtClean="0"/>
              <a:t> inženierija ir veids, kā mēs no gatava produkta varam izveidot kopiju.</a:t>
            </a:r>
          </a:p>
          <a:p>
            <a:pPr marL="228600" indent="-228600">
              <a:buAutoNum type="arabicPeriod"/>
            </a:pPr>
            <a:r>
              <a:rPr lang="lv-LV" baseline="0" dirty="0" smtClean="0"/>
              <a:t>Paņemam esošu produktu ko mēs vēlamies izprast</a:t>
            </a:r>
          </a:p>
          <a:p>
            <a:pPr marL="228600" indent="-228600">
              <a:buAutoNum type="arabicPeriod"/>
            </a:pPr>
            <a:r>
              <a:rPr lang="lv-LV" baseline="0" dirty="0" smtClean="0"/>
              <a:t>Izejot cauri visu iespiedplatei mēs varam izveidot iespiedplates izklājumu</a:t>
            </a:r>
          </a:p>
          <a:p>
            <a:pPr marL="228600" indent="-228600">
              <a:buAutoNum type="arabicPeriod"/>
            </a:pPr>
            <a:r>
              <a:rPr lang="lv-LV" baseline="0" dirty="0" smtClean="0"/>
              <a:t>No kā tālāk mēs varam iegūt produkta shēmu</a:t>
            </a:r>
          </a:p>
          <a:p>
            <a:pPr marL="228600" indent="-228600">
              <a:buAutoNum type="arabicPeriod"/>
            </a:pPr>
            <a:endParaRPr lang="lv-LV" baseline="0" dirty="0" smtClean="0"/>
          </a:p>
        </p:txBody>
      </p:sp>
      <p:sp>
        <p:nvSpPr>
          <p:cNvPr id="4" name="Slide Number Placeholder 3"/>
          <p:cNvSpPr>
            <a:spLocks noGrp="1"/>
          </p:cNvSpPr>
          <p:nvPr>
            <p:ph type="sldNum" sz="quarter" idx="10"/>
          </p:nvPr>
        </p:nvSpPr>
        <p:spPr/>
        <p:txBody>
          <a:bodyPr/>
          <a:lstStyle/>
          <a:p>
            <a:fld id="{E3B5DAB9-C211-485A-B076-CCE555247C89}" type="slidenum">
              <a:rPr lang="en-US" smtClean="0"/>
              <a:t>12</a:t>
            </a:fld>
            <a:endParaRPr lang="en-US"/>
          </a:p>
        </p:txBody>
      </p:sp>
    </p:spTree>
    <p:extLst>
      <p:ext uri="{BB962C8B-B14F-4D97-AF65-F5344CB8AC3E}">
        <p14:creationId xmlns:p14="http://schemas.microsoft.com/office/powerpoint/2010/main" val="2081779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Vēlējos</a:t>
            </a:r>
            <a:r>
              <a:rPr lang="lv-LV" baseline="0" dirty="0" smtClean="0"/>
              <a:t> atrast parastu patērētāja preci, kurai veikt kādu modifikāciju, tā, kā man malā stāvēja vecā oriģinālā auto magnetola tad izdomāju aplūkot to.</a:t>
            </a:r>
          </a:p>
          <a:p>
            <a:r>
              <a:rPr lang="lv-LV" dirty="0" smtClean="0"/>
              <a:t>Magnetolas</a:t>
            </a:r>
            <a:r>
              <a:rPr lang="lv-LV" baseline="0" dirty="0" smtClean="0"/>
              <a:t> nosaukums ir Delta CC, tad nu skrūvēju vaļā vāku un izņēmu kasešu mehānismu, lai tiktu klāt pašai shēmai.</a:t>
            </a:r>
          </a:p>
          <a:p>
            <a:endParaRPr lang="en-US" dirty="0"/>
          </a:p>
        </p:txBody>
      </p:sp>
      <p:sp>
        <p:nvSpPr>
          <p:cNvPr id="4" name="Slide Number Placeholder 3"/>
          <p:cNvSpPr>
            <a:spLocks noGrp="1"/>
          </p:cNvSpPr>
          <p:nvPr>
            <p:ph type="sldNum" sz="quarter" idx="10"/>
          </p:nvPr>
        </p:nvSpPr>
        <p:spPr/>
        <p:txBody>
          <a:bodyPr/>
          <a:lstStyle/>
          <a:p>
            <a:fld id="{E3B5DAB9-C211-485A-B076-CCE555247C89}" type="slidenum">
              <a:rPr lang="en-US" smtClean="0"/>
              <a:t>13</a:t>
            </a:fld>
            <a:endParaRPr lang="en-US"/>
          </a:p>
        </p:txBody>
      </p:sp>
    </p:spTree>
    <p:extLst>
      <p:ext uri="{BB962C8B-B14F-4D97-AF65-F5344CB8AC3E}">
        <p14:creationId xmlns:p14="http://schemas.microsoft.com/office/powerpoint/2010/main" val="197346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Pirmais ko sāku</a:t>
            </a:r>
            <a:r>
              <a:rPr lang="lv-LV" baseline="0" dirty="0" smtClean="0"/>
              <a:t> darīt ir lasīt čipu nosaukumus un meklēt internetā, kas tie ir.</a:t>
            </a:r>
          </a:p>
          <a:p>
            <a:endParaRPr lang="lv-LV" baseline="0" dirty="0" smtClean="0"/>
          </a:p>
          <a:p>
            <a:pPr marL="228600" indent="-228600">
              <a:buAutoNum type="arabicPeriod"/>
            </a:pPr>
            <a:r>
              <a:rPr lang="lv-LV" baseline="0" dirty="0" smtClean="0"/>
              <a:t>Pirmais ko atradu ir zema trokšņa duālais pastiprinātājs autoreversajām audio sistēmām</a:t>
            </a:r>
          </a:p>
          <a:p>
            <a:pPr marL="228600" indent="-228600">
              <a:buAutoNum type="arabicPeriod"/>
            </a:pPr>
            <a:r>
              <a:rPr lang="lv-LV" baseline="0" dirty="0" smtClean="0"/>
              <a:t>Dolby digita trokšņu slāpēšanas sistēma</a:t>
            </a:r>
          </a:p>
          <a:p>
            <a:pPr marL="228600" indent="-228600">
              <a:buAutoNum type="arabicPeriod"/>
            </a:pPr>
            <a:r>
              <a:rPr lang="lv-LV" baseline="0" dirty="0" smtClean="0"/>
              <a:t>Tālāk atradu divus duālos operāciju pastiprinātājus</a:t>
            </a:r>
          </a:p>
          <a:p>
            <a:pPr marL="228600" indent="-228600">
              <a:buAutoNum type="arabicPeriod"/>
            </a:pPr>
            <a:r>
              <a:rPr lang="lv-LV" dirty="0" smtClean="0"/>
              <a:t>Tad radio frekvenču</a:t>
            </a:r>
            <a:r>
              <a:rPr lang="lv-LV" baseline="0" dirty="0" smtClean="0"/>
              <a:t> regulators – Phase lock loop</a:t>
            </a:r>
          </a:p>
          <a:p>
            <a:pPr marL="228600" indent="-228600">
              <a:buAutoNum type="arabicPeriod"/>
            </a:pPr>
            <a:r>
              <a:rPr lang="lv-LV" baseline="0" dirty="0" smtClean="0"/>
              <a:t>Tālāk mums ir RDS filtrs</a:t>
            </a:r>
          </a:p>
          <a:p>
            <a:pPr marL="228600" indent="-228600">
              <a:buAutoNum type="arabicPeriod"/>
            </a:pPr>
            <a:r>
              <a:rPr lang="lv-LV" baseline="0" dirty="0" smtClean="0"/>
              <a:t>Un veseli 3 8 bitu mikrokontrolieri</a:t>
            </a:r>
          </a:p>
          <a:p>
            <a:pPr marL="228600" indent="-228600">
              <a:buAutoNum type="arabicPeriod"/>
            </a:pPr>
            <a:r>
              <a:rPr lang="lv-LV" baseline="0" dirty="0" smtClean="0"/>
              <a:t>Blakus tiem atrodas atmiņas čips</a:t>
            </a:r>
          </a:p>
          <a:p>
            <a:pPr marL="228600" indent="-228600">
              <a:buAutoNum type="arabicPeriod"/>
            </a:pPr>
            <a:r>
              <a:rPr lang="lv-LV" baseline="0" dirty="0" smtClean="0"/>
              <a:t>Un balss ierakstīšanas un atskaņošanas sistēma</a:t>
            </a:r>
          </a:p>
          <a:p>
            <a:pPr marL="228600" indent="-228600">
              <a:buAutoNum type="arabicPeriod"/>
            </a:pPr>
            <a:r>
              <a:rPr lang="lv-LV" baseline="0" dirty="0" smtClean="0"/>
              <a:t>Ejot tālāk atradu AM radio saņēmēju</a:t>
            </a:r>
          </a:p>
          <a:p>
            <a:pPr marL="228600" indent="-228600">
              <a:buAutoNum type="arabicPeriod"/>
            </a:pPr>
            <a:r>
              <a:rPr lang="lv-LV" baseline="0" dirty="0" smtClean="0"/>
              <a:t>Un turpat netālu arī FM pastiprinātāju</a:t>
            </a:r>
          </a:p>
          <a:p>
            <a:pPr marL="228600" indent="-228600">
              <a:buAutoNum type="arabicPeriod"/>
            </a:pPr>
            <a:r>
              <a:rPr lang="lv-LV" baseline="0" dirty="0" smtClean="0"/>
              <a:t>Blakus FM pastiprinātājam atrodas vēl viens PLL frekvenču atkodētājs</a:t>
            </a:r>
          </a:p>
          <a:p>
            <a:pPr marL="228600" indent="-228600">
              <a:buAutoNum type="arabicPeriod"/>
            </a:pPr>
            <a:r>
              <a:rPr lang="lv-LV" baseline="0" dirty="0" smtClean="0"/>
              <a:t>Un visbeidzot 3 sprieguma regulatori</a:t>
            </a:r>
          </a:p>
          <a:p>
            <a:pPr marL="228600" indent="-228600">
              <a:buAutoNum type="arabicPeriod"/>
            </a:pPr>
            <a:endParaRPr lang="lv-LV" baseline="0" dirty="0" smtClean="0"/>
          </a:p>
          <a:p>
            <a:pPr marL="0" indent="0">
              <a:buNone/>
            </a:pPr>
            <a:r>
              <a:rPr lang="lv-LV" baseline="0" dirty="0" smtClean="0"/>
              <a:t>Ko no tā visa es varētu izmantot, lai veiktu nelielu modifikāciju izmantojot iegūtās zināšanas?</a:t>
            </a:r>
          </a:p>
          <a:p>
            <a:pPr marL="0" indent="0">
              <a:buNone/>
            </a:pPr>
            <a:endParaRPr lang="lv-LV" baseline="0" dirty="0" smtClean="0"/>
          </a:p>
          <a:p>
            <a:pPr marL="0" indent="0">
              <a:buNone/>
            </a:pPr>
            <a:r>
              <a:rPr lang="lv-LV" baseline="0" dirty="0" smtClean="0"/>
              <a:t>Tad nu gadījās tā, ka laiciņu atpakaļ automašīnai tika nozagts maģis un tagad tur stāvēja cits oriģinālais magnetafons kuram bija tikai radio un kasešu funkcijas.</a:t>
            </a:r>
          </a:p>
          <a:p>
            <a:pPr marL="0" indent="0">
              <a:buNone/>
            </a:pPr>
            <a:r>
              <a:rPr lang="lv-LV" baseline="0" dirty="0" smtClean="0"/>
              <a:t>Tad nu izdomāju patīkamo apvienot ar lietderīgo un pievienot šim maģim aux funkciju, bet tad padomāju kapēc tikai aux?</a:t>
            </a:r>
          </a:p>
          <a:p>
            <a:pPr marL="0" indent="0">
              <a:buNone/>
            </a:pPr>
            <a:endParaRPr lang="en-US" dirty="0"/>
          </a:p>
        </p:txBody>
      </p:sp>
      <p:sp>
        <p:nvSpPr>
          <p:cNvPr id="4" name="Slide Number Placeholder 3"/>
          <p:cNvSpPr>
            <a:spLocks noGrp="1"/>
          </p:cNvSpPr>
          <p:nvPr>
            <p:ph type="sldNum" sz="quarter" idx="10"/>
          </p:nvPr>
        </p:nvSpPr>
        <p:spPr/>
        <p:txBody>
          <a:bodyPr/>
          <a:lstStyle/>
          <a:p>
            <a:fld id="{E3B5DAB9-C211-485A-B076-CCE555247C89}" type="slidenum">
              <a:rPr lang="en-US" smtClean="0"/>
              <a:t>14</a:t>
            </a:fld>
            <a:endParaRPr lang="en-US"/>
          </a:p>
        </p:txBody>
      </p:sp>
    </p:spTree>
    <p:extLst>
      <p:ext uri="{BB962C8B-B14F-4D97-AF65-F5344CB8AC3E}">
        <p14:creationId xmlns:p14="http://schemas.microsoft.com/office/powerpoint/2010/main" val="2680687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Tad nu nolēmu, ka</a:t>
            </a:r>
            <a:r>
              <a:rPr lang="lv-LV" baseline="0" dirty="0" smtClean="0"/>
              <a:t> klāt varētu vēl pielikt MP3 dekoderei, lai iespējams klausīties mūziku no USB, kā arī straumēt no telefona caur BT</a:t>
            </a:r>
            <a:endParaRPr lang="en-US" dirty="0"/>
          </a:p>
        </p:txBody>
      </p:sp>
      <p:sp>
        <p:nvSpPr>
          <p:cNvPr id="4" name="Slide Number Placeholder 3"/>
          <p:cNvSpPr>
            <a:spLocks noGrp="1"/>
          </p:cNvSpPr>
          <p:nvPr>
            <p:ph type="sldNum" sz="quarter" idx="10"/>
          </p:nvPr>
        </p:nvSpPr>
        <p:spPr/>
        <p:txBody>
          <a:bodyPr/>
          <a:lstStyle/>
          <a:p>
            <a:fld id="{E3B5DAB9-C211-485A-B076-CCE555247C89}" type="slidenum">
              <a:rPr lang="en-US" smtClean="0"/>
              <a:t>15</a:t>
            </a:fld>
            <a:endParaRPr lang="en-US"/>
          </a:p>
        </p:txBody>
      </p:sp>
    </p:spTree>
    <p:extLst>
      <p:ext uri="{BB962C8B-B14F-4D97-AF65-F5344CB8AC3E}">
        <p14:creationId xmlns:p14="http://schemas.microsoft.com/office/powerpoint/2010/main" val="996540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Tagad</a:t>
            </a:r>
            <a:r>
              <a:rPr lang="lv-LV" baseline="0" dirty="0" smtClean="0"/>
              <a:t> ņemot vērā iepriekš noskaidroto par čipiem, kas ir uz plates secinām, ka mums interesē sadaļa, kas atbild par audio pastiprināšanu no kasetes sistēmas.</a:t>
            </a:r>
          </a:p>
          <a:p>
            <a:r>
              <a:rPr lang="lv-LV" baseline="0" dirty="0" smtClean="0"/>
              <a:t>Ja atceramies iepriekš noskaidrojām, ka šis čips atbild par audio pastiprināšanu autoreversajām magnetolām, kas ir kasešu mehānisms, kas kaseti automātiski sāk spēlēt no otras puses, kas pirmā beidzas.</a:t>
            </a:r>
          </a:p>
          <a:p>
            <a:endParaRPr lang="lv-LV" baseline="0" dirty="0" smtClean="0"/>
          </a:p>
          <a:p>
            <a:r>
              <a:rPr lang="lv-LV" dirty="0" smtClean="0"/>
              <a:t>Un no kasešu lentas</a:t>
            </a:r>
            <a:r>
              <a:rPr lang="lv-LV" baseline="0" dirty="0" smtClean="0"/>
              <a:t> magnētiskās galviņas nāca kontakti uz šo konektoru.</a:t>
            </a:r>
          </a:p>
          <a:p>
            <a:endParaRPr lang="lv-LV" baseline="0" dirty="0" smtClean="0"/>
          </a:p>
          <a:p>
            <a:r>
              <a:rPr lang="lv-LV" baseline="0" dirty="0" smtClean="0"/>
              <a:t>Tad tagad tikai jāatrod kas tie par kontaktiem un uz kurieni viņi iet.</a:t>
            </a:r>
          </a:p>
          <a:p>
            <a:r>
              <a:rPr lang="lv-LV" baseline="0" dirty="0" smtClean="0"/>
              <a:t>Izmantojot multimetru izsekojam celiņiem un secinam ka savienojumi ar čipu ir šādi</a:t>
            </a:r>
          </a:p>
          <a:p>
            <a:endParaRPr lang="lv-LV" baseline="0" dirty="0" smtClean="0"/>
          </a:p>
          <a:p>
            <a:r>
              <a:rPr lang="lv-LV" dirty="0" smtClean="0"/>
              <a:t>Tālāk skatamies</a:t>
            </a:r>
            <a:r>
              <a:rPr lang="lv-LV" baseline="0" dirty="0" smtClean="0"/>
              <a:t> čipa specifikāciju un saprotam, ko katrs signāls nozīmē.</a:t>
            </a:r>
          </a:p>
          <a:p>
            <a:r>
              <a:rPr lang="lv-LV" baseline="0" dirty="0" smtClean="0"/>
              <a:t>Pēc specifikācijas saprotam, ka tie patiešām ir audio signāli, kas iet iekšā čipā.</a:t>
            </a:r>
          </a:p>
          <a:p>
            <a:r>
              <a:rPr lang="lv-LV" baseline="0" dirty="0" smtClean="0"/>
              <a:t>Tā, kā šis čips ir pastiprinātājs un mums mp3 dekodera nāk ārā jau pastiprināts signāls tad laižot cauri vēl vienam pastiprinātājam, kas pastiprina magnētiskās lentas signālu mūsu gatavo signālu tikai sabojātu</a:t>
            </a:r>
          </a:p>
          <a:p>
            <a:r>
              <a:rPr lang="lv-LV" baseline="0" dirty="0" smtClean="0"/>
              <a:t>Līdz ar to nolēmu šo čipu izlaist un lodēt savu modifikāciju klāt pie pastiprinātāja izejām, bet izejas no sākuma atvienojot.</a:t>
            </a:r>
          </a:p>
          <a:p>
            <a:endParaRPr lang="lv-LV" baseline="0" dirty="0" smtClean="0"/>
          </a:p>
          <a:p>
            <a:r>
              <a:rPr lang="lv-LV" baseline="0" dirty="0" smtClean="0"/>
              <a:t>Aplūkojot kur iet šie signaļi sapratu, k ato ir ļoti vienkārši realizējot, atlodējot kondensatora pozitīvo galu no plates un tam klāt pielodējot savus vadus, rezultātā izejas no pastiprinātāja nekur nav pievienotas, un mans signāls vinekārši iet tālāk uz sistēmu izliekoties, kā kasetes signāls.</a:t>
            </a:r>
          </a:p>
          <a:p>
            <a:endParaRPr lang="lv-LV" baseline="0" dirty="0" smtClean="0"/>
          </a:p>
          <a:p>
            <a:endParaRPr lang="lv-LV" baseline="0" dirty="0" smtClean="0"/>
          </a:p>
        </p:txBody>
      </p:sp>
      <p:sp>
        <p:nvSpPr>
          <p:cNvPr id="4" name="Slide Number Placeholder 3"/>
          <p:cNvSpPr>
            <a:spLocks noGrp="1"/>
          </p:cNvSpPr>
          <p:nvPr>
            <p:ph type="sldNum" sz="quarter" idx="10"/>
          </p:nvPr>
        </p:nvSpPr>
        <p:spPr/>
        <p:txBody>
          <a:bodyPr/>
          <a:lstStyle/>
          <a:p>
            <a:fld id="{E3B5DAB9-C211-485A-B076-CCE555247C89}" type="slidenum">
              <a:rPr lang="en-US" smtClean="0"/>
              <a:t>16</a:t>
            </a:fld>
            <a:endParaRPr lang="en-US"/>
          </a:p>
        </p:txBody>
      </p:sp>
    </p:spTree>
    <p:extLst>
      <p:ext uri="{BB962C8B-B14F-4D97-AF65-F5344CB8AC3E}">
        <p14:creationId xmlns:p14="http://schemas.microsoft.com/office/powerpoint/2010/main" val="4272425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Lūk arī redzams rezultāts – pilodēts audio vads pie</a:t>
            </a:r>
            <a:r>
              <a:rPr lang="lv-LV" baseline="0" dirty="0" smtClean="0"/>
              <a:t> kondensaptriem.</a:t>
            </a:r>
            <a:endParaRPr lang="en-US" dirty="0"/>
          </a:p>
        </p:txBody>
      </p:sp>
      <p:sp>
        <p:nvSpPr>
          <p:cNvPr id="4" name="Slide Number Placeholder 3"/>
          <p:cNvSpPr>
            <a:spLocks noGrp="1"/>
          </p:cNvSpPr>
          <p:nvPr>
            <p:ph type="sldNum" sz="quarter" idx="10"/>
          </p:nvPr>
        </p:nvSpPr>
        <p:spPr/>
        <p:txBody>
          <a:bodyPr/>
          <a:lstStyle/>
          <a:p>
            <a:fld id="{E3B5DAB9-C211-485A-B076-CCE555247C89}" type="slidenum">
              <a:rPr lang="en-US" smtClean="0"/>
              <a:t>17</a:t>
            </a:fld>
            <a:endParaRPr lang="en-US"/>
          </a:p>
        </p:txBody>
      </p:sp>
    </p:spTree>
    <p:extLst>
      <p:ext uri="{BB962C8B-B14F-4D97-AF65-F5344CB8AC3E}">
        <p14:creationId xmlns:p14="http://schemas.microsoft.com/office/powerpoint/2010/main" val="2083838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Tā kā no reversās</a:t>
            </a:r>
            <a:r>
              <a:rPr lang="lv-LV" baseline="0" dirty="0" smtClean="0"/>
              <a:t> inženierijas tālāk vairs nekā nav, tad domāju ka neizplūdīšu detaļās un parādīšu vienkārši gala iznākumu, kur magnetolā ir ievietots gan mp3 dekoderis gan BT adapteris</a:t>
            </a:r>
          </a:p>
          <a:p>
            <a:r>
              <a:rPr lang="lv-LV" baseline="0" dirty="0" smtClean="0"/>
              <a:t>Papildus vēl pievienoju AUX vada ieeju, lai būtu vēl viens papildus savienojums</a:t>
            </a:r>
          </a:p>
          <a:p>
            <a:endParaRPr lang="lv-LV" baseline="0" dirty="0" smtClean="0"/>
          </a:p>
          <a:p>
            <a:r>
              <a:rPr lang="lv-LV" baseline="0" dirty="0" smtClean="0"/>
              <a:t>Lai šī sistēma tiktu ieslēgta tikai tad kad tiek ieslēgta kasetes funkcija, tad atvienoju barošanas vadus no kasetes motora un pievienoju savai sistēmai.</a:t>
            </a:r>
          </a:p>
          <a:p>
            <a:r>
              <a:rPr lang="lv-LV" baseline="0" dirty="0" smtClean="0"/>
              <a:t>Kā arī, lai magnetafons domātu, ka viņš patiešām spēlē kaseti, man bija jāatstāj kasetes mehānisms iekšā, un jāsaslēdz 2 mikroslēdži, kas norāda uz to, ka kasete ir iekšā, un tā tiek atskaņota.</a:t>
            </a:r>
            <a:endParaRPr lang="en-US" dirty="0"/>
          </a:p>
        </p:txBody>
      </p:sp>
      <p:sp>
        <p:nvSpPr>
          <p:cNvPr id="4" name="Slide Number Placeholder 3"/>
          <p:cNvSpPr>
            <a:spLocks noGrp="1"/>
          </p:cNvSpPr>
          <p:nvPr>
            <p:ph type="sldNum" sz="quarter" idx="10"/>
          </p:nvPr>
        </p:nvSpPr>
        <p:spPr/>
        <p:txBody>
          <a:bodyPr/>
          <a:lstStyle/>
          <a:p>
            <a:fld id="{E3B5DAB9-C211-485A-B076-CCE555247C89}" type="slidenum">
              <a:rPr lang="en-US" smtClean="0"/>
              <a:t>18</a:t>
            </a:fld>
            <a:endParaRPr lang="en-US"/>
          </a:p>
        </p:txBody>
      </p:sp>
    </p:spTree>
    <p:extLst>
      <p:ext uri="{BB962C8B-B14F-4D97-AF65-F5344CB8AC3E}">
        <p14:creationId xmlns:p14="http://schemas.microsoft.com/office/powerpoint/2010/main" val="1996378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Mani sauc rihards balašs</a:t>
            </a:r>
          </a:p>
          <a:p>
            <a:r>
              <a:rPr lang="lv-LV" baseline="0" dirty="0" smtClean="0"/>
              <a:t>2. Kursā sāku interesēties par elektroniku un datorinženieriju kopumā, kas arī mudināja pēc 2. kursa izvēlēties datorinženieriju, kā pamatnovirzienu</a:t>
            </a:r>
          </a:p>
          <a:p>
            <a:r>
              <a:rPr lang="lv-LV" dirty="0" smtClean="0"/>
              <a:t>2015 gadā ieguvu maģistra grādu datorzinātnēs.</a:t>
            </a:r>
          </a:p>
          <a:p>
            <a:r>
              <a:rPr lang="lv-LV" dirty="0" smtClean="0"/>
              <a:t>Strādāju par pētnieku elektronikas un datorzinātņu institūtā </a:t>
            </a:r>
          </a:p>
          <a:p>
            <a:r>
              <a:rPr lang="lv-LV" dirty="0" smtClean="0"/>
              <a:t>Kopš</a:t>
            </a:r>
            <a:r>
              <a:rPr lang="lv-LV" baseline="0" dirty="0" smtClean="0"/>
              <a:t> 2017 gada esmu LU doktorantūras students datorzinātnē</a:t>
            </a:r>
          </a:p>
          <a:p>
            <a:r>
              <a:rPr lang="lv-LV" baseline="0" dirty="0" smtClean="0"/>
              <a:t>Un brīvajā laikā esmu elektronikas entuziasts</a:t>
            </a:r>
            <a:endParaRPr lang="en-US" dirty="0"/>
          </a:p>
        </p:txBody>
      </p:sp>
      <p:sp>
        <p:nvSpPr>
          <p:cNvPr id="4" name="Slide Number Placeholder 3"/>
          <p:cNvSpPr>
            <a:spLocks noGrp="1"/>
          </p:cNvSpPr>
          <p:nvPr>
            <p:ph type="sldNum" sz="quarter" idx="10"/>
          </p:nvPr>
        </p:nvSpPr>
        <p:spPr/>
        <p:txBody>
          <a:bodyPr/>
          <a:lstStyle/>
          <a:p>
            <a:fld id="{E3B5DAB9-C211-485A-B076-CCE555247C89}" type="slidenum">
              <a:rPr lang="en-US" smtClean="0"/>
              <a:t>3</a:t>
            </a:fld>
            <a:endParaRPr lang="en-US"/>
          </a:p>
        </p:txBody>
      </p:sp>
    </p:spTree>
    <p:extLst>
      <p:ext uri="{BB962C8B-B14F-4D97-AF65-F5344CB8AC3E}">
        <p14:creationId xmlns:p14="http://schemas.microsoft.com/office/powerpoint/2010/main" val="353911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Kā jau iepriekšējā slaidā minēju brīvajā</a:t>
            </a:r>
            <a:r>
              <a:rPr lang="lv-LV" baseline="0" dirty="0" smtClean="0"/>
              <a:t> laikā es esmu elektronikas entuziasts, kas daļēji sasaucas arī ar manu ikdienas darbu</a:t>
            </a:r>
          </a:p>
          <a:p>
            <a:r>
              <a:rPr lang="lv-LV" baseline="0" dirty="0" smtClean="0"/>
              <a:t>Kas ir saistīts ar bezvadu sensoru tīkliem, pārsvarā aparatūras projektēšanu un izstrādi.</a:t>
            </a:r>
          </a:p>
          <a:p>
            <a:r>
              <a:rPr lang="lv-LV" baseline="0" dirty="0" smtClean="0"/>
              <a:t>Tā, kā pēdējā laikā lietu internets attīstās ļoti strauji un ar katru gadu tas notiek arvien straujāk, tad lielu uzsvaru gan patērētāji gan ražotāji liek un drošību.</a:t>
            </a:r>
          </a:p>
          <a:p>
            <a:r>
              <a:rPr lang="lv-LV" baseline="0" dirty="0" smtClean="0"/>
              <a:t>Ar programmatūras drošību nodarbojas ļoti daudzi cilvēki, bet par aparatūras drošību parasti daudz nerunā.</a:t>
            </a:r>
          </a:p>
          <a:p>
            <a:r>
              <a:rPr lang="lv-LV" baseline="0" dirty="0" smtClean="0"/>
              <a:t>Tad nu sarunā ar savu promocijas darba vadītāju mēs meklējām iespējamās tēmas, kas varētu likties interesantas ne tiaki man, bet arī vadītājam un vispār būtu perspektīvas, lai padarītu pasauli labāku.</a:t>
            </a:r>
          </a:p>
          <a:p>
            <a:r>
              <a:rPr lang="lv-LV" baseline="0" dirty="0" smtClean="0"/>
              <a:t>Sarunā mēs vairākkārt atgriezāmies pie drošības tēmas, bet tā, kā programmatūra vai tās drošība man nav tuvas vai interesantas tēmas, tad mēs secinājām, ka pagaidām ar </a:t>
            </a:r>
          </a:p>
          <a:p>
            <a:r>
              <a:rPr lang="lv-LV" baseline="0" dirty="0" smtClean="0"/>
              <a:t>‘drošības nodrošināšanu aparatūras līmenī ir diezgan liela sproblēmas, jo praktiski drošība šādā līmenī tiek izlaista. </a:t>
            </a:r>
          </a:p>
          <a:p>
            <a:r>
              <a:rPr lang="lv-LV" baseline="0" dirty="0" smtClean="0"/>
              <a:t>Ir vairākas vietas kur programmatūra nespēj nodrošināt nepieciešamo drošības līmeni, tādēļ to vajadzētu risināt ar aparatūru.</a:t>
            </a:r>
          </a:p>
          <a:p>
            <a:endParaRPr lang="lv-LV" baseline="0" dirty="0" smtClean="0"/>
          </a:p>
          <a:p>
            <a:r>
              <a:rPr lang="lv-LV" dirty="0" smtClean="0"/>
              <a:t>Problēmas</a:t>
            </a:r>
            <a:r>
              <a:rPr lang="lv-LV" baseline="0" dirty="0" smtClean="0"/>
              <a:t> sagādā mans kvalifikācijas līmenis drošības jomā, jo pagaidām ar to vispār nebiju saskāries un joprojām izglītojos šajā lauciņā tieši tādēļ arī šodienas prezentācija nebūs tik daudz par to kas ir izdarīts bet par pašu tēmu virspusēji.</a:t>
            </a:r>
          </a:p>
          <a:p>
            <a:r>
              <a:rPr lang="lv-LV" dirty="0" smtClean="0"/>
              <a:t>Tieši sīs pieredzes un kvalifikācijas trūkums, bet entuziasms</a:t>
            </a:r>
            <a:r>
              <a:rPr lang="lv-LV" baseline="0" dirty="0" smtClean="0"/>
              <a:t> un interese lika palikt pie tēmas izvēles, jo principā nestu vislielāko jēgu manā attīstībā.</a:t>
            </a:r>
            <a:endParaRPr lang="en-US" dirty="0"/>
          </a:p>
        </p:txBody>
      </p:sp>
      <p:sp>
        <p:nvSpPr>
          <p:cNvPr id="4" name="Slide Number Placeholder 3"/>
          <p:cNvSpPr>
            <a:spLocks noGrp="1"/>
          </p:cNvSpPr>
          <p:nvPr>
            <p:ph type="sldNum" sz="quarter" idx="10"/>
          </p:nvPr>
        </p:nvSpPr>
        <p:spPr/>
        <p:txBody>
          <a:bodyPr/>
          <a:lstStyle/>
          <a:p>
            <a:fld id="{E3B5DAB9-C211-485A-B076-CCE555247C89}" type="slidenum">
              <a:rPr lang="en-US" smtClean="0"/>
              <a:t>4</a:t>
            </a:fld>
            <a:endParaRPr lang="en-US"/>
          </a:p>
        </p:txBody>
      </p:sp>
    </p:spTree>
    <p:extLst>
      <p:ext uri="{BB962C8B-B14F-4D97-AF65-F5344CB8AC3E}">
        <p14:creationId xmlns:p14="http://schemas.microsoft.com/office/powerpoint/2010/main" val="130582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Kas tad ir lietu internets, tomēs droši vien visi zinam, bet tomēr ieskatam atgādināšu – </a:t>
            </a:r>
          </a:p>
          <a:p>
            <a:endParaRPr lang="lv-LV" dirty="0" smtClean="0"/>
          </a:p>
          <a:p>
            <a:r>
              <a:rPr lang="lv-LV" dirty="0" smtClean="0"/>
              <a:t>Īsumā</a:t>
            </a:r>
            <a:r>
              <a:rPr lang="lv-LV" baseline="0" dirty="0" smtClean="0"/>
              <a:t> lietu internets ir fizisku ierīču starptīklošana, kas ļauj attālināti iegūt informāciju par dažādiem ar sensoriem aprīkotiem objektiem, kā arī iespējas tos kontrolēt.</a:t>
            </a:r>
          </a:p>
          <a:p>
            <a:r>
              <a:rPr lang="lv-LV" baseline="0" dirty="0" smtClean="0"/>
              <a:t>Piemēram, gudrās gaismas, atslēgas, kameras un tā tālāk.</a:t>
            </a:r>
            <a:endParaRPr lang="en-US" dirty="0"/>
          </a:p>
        </p:txBody>
      </p:sp>
      <p:sp>
        <p:nvSpPr>
          <p:cNvPr id="4" name="Slide Number Placeholder 3"/>
          <p:cNvSpPr>
            <a:spLocks noGrp="1"/>
          </p:cNvSpPr>
          <p:nvPr>
            <p:ph type="sldNum" sz="quarter" idx="10"/>
          </p:nvPr>
        </p:nvSpPr>
        <p:spPr/>
        <p:txBody>
          <a:bodyPr/>
          <a:lstStyle/>
          <a:p>
            <a:fld id="{E3B5DAB9-C211-485A-B076-CCE555247C89}" type="slidenum">
              <a:rPr lang="en-US" smtClean="0"/>
              <a:t>5</a:t>
            </a:fld>
            <a:endParaRPr lang="en-US"/>
          </a:p>
        </p:txBody>
      </p:sp>
    </p:spTree>
    <p:extLst>
      <p:ext uri="{BB962C8B-B14F-4D97-AF65-F5344CB8AC3E}">
        <p14:creationId xmlns:p14="http://schemas.microsoft.com/office/powerpoint/2010/main" val="2150159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Kā varētu iedalīt kiberdrošību</a:t>
            </a:r>
            <a:r>
              <a:rPr lang="lv-LV" baseline="0" dirty="0" smtClean="0"/>
              <a:t> mazākās grupās, jo dro’’siba kā tāda ir ļoti plašs jēdziens.</a:t>
            </a:r>
          </a:p>
          <a:p>
            <a:endParaRPr lang="lv-LV" baseline="0" dirty="0" smtClean="0"/>
          </a:p>
          <a:p>
            <a:pPr marL="228600" indent="-228600">
              <a:buAutoNum type="arabicPeriod"/>
            </a:pPr>
            <a:r>
              <a:rPr lang="lv-LV" baseline="0" dirty="0" smtClean="0"/>
              <a:t>kriptogrāfija</a:t>
            </a:r>
          </a:p>
          <a:p>
            <a:pPr marL="685800" lvl="1" indent="-228600">
              <a:buAutoNum type="arabicPeriod"/>
            </a:pPr>
            <a:r>
              <a:rPr lang="lv-LV" baseline="0" dirty="0" smtClean="0"/>
              <a:t>Tiek izmantota jau ļoti sen, lai nodrošinātu drošū komunikāciju starp divām pusēm, tā lai trešā puse nespētu pārtvert šo sarunu jēgu.</a:t>
            </a:r>
          </a:p>
          <a:p>
            <a:pPr marL="228600" lvl="0" indent="-228600">
              <a:buAutoNum type="arabicPeriod"/>
            </a:pPr>
            <a:r>
              <a:rPr lang="lv-LV" baseline="0" dirty="0" smtClean="0"/>
              <a:t>Nākamā protams ir programmatūras drošība, kas jau tiek attīstīta sākot ar datoru parādīšanos </a:t>
            </a:r>
          </a:p>
          <a:p>
            <a:pPr marL="685800" lvl="1" indent="-228600">
              <a:buAutoNum type="arabicPeriod"/>
            </a:pPr>
            <a:r>
              <a:rPr lang="lv-LV" baseline="0" dirty="0" smtClean="0"/>
              <a:t>Tajā iekļaujas ugunsmūris, antivīruss, paroļu sistēma un tā tālāk.</a:t>
            </a:r>
          </a:p>
          <a:p>
            <a:pPr marL="228600" lvl="0" indent="-228600">
              <a:buAutoNum type="arabicPeriod"/>
            </a:pPr>
            <a:r>
              <a:rPr lang="lv-LV" baseline="0" dirty="0" smtClean="0"/>
              <a:t>Visveidot nonākam pie aparatūras drošības, </a:t>
            </a:r>
          </a:p>
          <a:p>
            <a:pPr marL="685800" lvl="1" indent="-228600">
              <a:buAutoNum type="arabicPeriod"/>
            </a:pPr>
            <a:r>
              <a:rPr lang="lv-LV" baseline="0" dirty="0" smtClean="0"/>
              <a:t>Šsajā sadaļā ir drošības risinājumi, kas liedz trešajai personai kopēt aparatūras risinājumus, vai piekļūt sistēmai aparatūras līmenī.</a:t>
            </a:r>
            <a:endParaRPr lang="en-US" dirty="0"/>
          </a:p>
        </p:txBody>
      </p:sp>
      <p:sp>
        <p:nvSpPr>
          <p:cNvPr id="4" name="Slide Number Placeholder 3"/>
          <p:cNvSpPr>
            <a:spLocks noGrp="1"/>
          </p:cNvSpPr>
          <p:nvPr>
            <p:ph type="sldNum" sz="quarter" idx="10"/>
          </p:nvPr>
        </p:nvSpPr>
        <p:spPr/>
        <p:txBody>
          <a:bodyPr/>
          <a:lstStyle/>
          <a:p>
            <a:fld id="{E3B5DAB9-C211-485A-B076-CCE555247C89}" type="slidenum">
              <a:rPr lang="en-US" smtClean="0"/>
              <a:t>6</a:t>
            </a:fld>
            <a:endParaRPr lang="en-US"/>
          </a:p>
        </p:txBody>
      </p:sp>
    </p:spTree>
    <p:extLst>
      <p:ext uri="{BB962C8B-B14F-4D97-AF65-F5344CB8AC3E}">
        <p14:creationId xmlns:p14="http://schemas.microsoft.com/office/powerpoint/2010/main" val="1512035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Tīkla drošība (sūtot</a:t>
            </a:r>
            <a:r>
              <a:rPr lang="lv-LV" baseline="0" dirty="0" smtClean="0"/>
              <a:t> video vai audio uz mobilo aplikāciju, piemēram, skatoties mājas video kameras, bērnu utt, kādā kafejnīcā. Ja transporta līmenī drošība nav nodrošināta, tad ir iespējams, caur to pašu tīklu piekļūt tavai sesijai un skatīties tieši to pašu ko tu, kā arī nozagt pilnvaras</a:t>
            </a:r>
          </a:p>
          <a:p>
            <a:r>
              <a:rPr lang="lv-LV" baseline="0" dirty="0" smtClean="0"/>
              <a:t>Pietrūkst jaudas drošu atslēgu izveidošanai</a:t>
            </a:r>
          </a:p>
          <a:p>
            <a:r>
              <a:rPr lang="lv-LV" baseline="0" dirty="0" smtClean="0"/>
              <a:t>	piemēram, ja aplikācijai nepieciešamas 15 min lai izveidotu drošas atslēgas, tad ražotājs nevar atļauties 15 min likt patērētājam gaidīt, kamēr tas tiks izdarīts. Šādos mirkļos tiek veikta kompromisa izvēle un lielākoties tas nav par labu drošībai.</a:t>
            </a:r>
          </a:p>
          <a:p>
            <a:r>
              <a:rPr lang="lv-LV" dirty="0" smtClean="0"/>
              <a:t>Ražošanas izmaksas,</a:t>
            </a:r>
            <a:r>
              <a:rPr lang="lv-LV" baseline="0" dirty="0" smtClean="0"/>
              <a:t> ja tu esi maza kompānija, kas visu laiku uztraucas par izmaksām, tad iespējams nebūsi gatavs piemaksāt pāris eiro par čipu, kas spēj veikt kriptēšanu.</a:t>
            </a:r>
          </a:p>
          <a:p>
            <a:endParaRPr lang="lv-LV" baseline="0" dirty="0" smtClean="0"/>
          </a:p>
          <a:p>
            <a:r>
              <a:rPr lang="lv-LV" baseline="0" dirty="0" smtClean="0"/>
              <a:t>Ražotāji parasti neaizdomājas par to ka kāds varētu izmantot ierīci publiskā tīklā, jo kurš gan gribēs nodarīt tev ļaunu paša mājās.</a:t>
            </a:r>
          </a:p>
          <a:p>
            <a:r>
              <a:rPr lang="lv-LV" baseline="0" dirty="0" smtClean="0"/>
              <a:t>Toties publiski pieejamos bezmaksas tīklos, kurus izmantojam katru dienu autentifikācija ir nepieciešama, jo skenējot tīklu ir iespējams noteikt kādas komandas tiek sūtītas un tad tās atkārtot. </a:t>
            </a:r>
          </a:p>
          <a:p>
            <a:endParaRPr lang="lv-LV" baseline="0" dirty="0" smtClean="0"/>
          </a:p>
          <a:p>
            <a:endParaRPr lang="lv-LV" baseline="0" dirty="0" smtClean="0"/>
          </a:p>
          <a:p>
            <a:r>
              <a:rPr lang="lv-LV" dirty="0" smtClean="0"/>
              <a:t>Vai dati tiek triptēti</a:t>
            </a:r>
            <a:r>
              <a:rPr lang="lv-LV" baseline="0" dirty="0" smtClean="0"/>
              <a:t> kad tie tiek nosūtīti, vai arī tikai tad kad ir sasnieguši galamērķi?</a:t>
            </a:r>
          </a:p>
          <a:p>
            <a:r>
              <a:rPr lang="lv-LV" baseline="0" dirty="0" smtClean="0"/>
              <a:t>Atkal publiskajos tīklos zinot user ID var viegli piekļūt visai informācijai</a:t>
            </a:r>
          </a:p>
          <a:p>
            <a:endParaRPr lang="lv-LV" baseline="0" dirty="0" smtClean="0"/>
          </a:p>
          <a:p>
            <a:r>
              <a:rPr lang="lv-LV" baseline="0" dirty="0" smtClean="0"/>
              <a:t>Dažkārt userID ir sekvenciāls kas nozīmē, ka mēs zinot savu id varma palielināt id un piekļūt citiem datiem, jo mākonī dažkārt nenodala dalītās krātuves, viss ir vienā spainī tikai atdalīts ar userid</a:t>
            </a:r>
          </a:p>
        </p:txBody>
      </p:sp>
      <p:sp>
        <p:nvSpPr>
          <p:cNvPr id="4" name="Slide Number Placeholder 3"/>
          <p:cNvSpPr>
            <a:spLocks noGrp="1"/>
          </p:cNvSpPr>
          <p:nvPr>
            <p:ph type="sldNum" sz="quarter" idx="10"/>
          </p:nvPr>
        </p:nvSpPr>
        <p:spPr/>
        <p:txBody>
          <a:bodyPr/>
          <a:lstStyle/>
          <a:p>
            <a:fld id="{E3B5DAB9-C211-485A-B076-CCE555247C89}" type="slidenum">
              <a:rPr lang="en-US" smtClean="0"/>
              <a:t>7</a:t>
            </a:fld>
            <a:endParaRPr lang="en-US"/>
          </a:p>
        </p:txBody>
      </p:sp>
    </p:spTree>
    <p:extLst>
      <p:ext uri="{BB962C8B-B14F-4D97-AF65-F5344CB8AC3E}">
        <p14:creationId xmlns:p14="http://schemas.microsoft.com/office/powerpoint/2010/main" val="129828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aseline="0" dirty="0" smtClean="0"/>
              <a:t>Wifi hakošana, nav obligāti jāatrodas kompānijas ēkā, lai tiktu klāt informācijai, piemēram, ļaundabīgi noskaņots indivīds var braucot garām skenēt kas notiek tīklā, un ja komandas nav kriptētas. Piemēram, lai iedarbinātu pakustinātu motoru vai ko tamlīdzīgu.. Daļā gadījumu, </a:t>
            </a:r>
          </a:p>
          <a:p>
            <a:endParaRPr lang="lv-LV" baseline="0" dirty="0" smtClean="0"/>
          </a:p>
          <a:p>
            <a:r>
              <a:rPr lang="lv-LV" baseline="0" dirty="0" smtClean="0"/>
              <a:t>Nike Fuel band – noklusētais pin, ko varēja diezgan viegli atrast un piekļūt pilnīgi jebkurai no šīm ierīcēm...</a:t>
            </a:r>
          </a:p>
          <a:p>
            <a:endParaRPr lang="lv-LV" baseline="0" dirty="0" smtClean="0"/>
          </a:p>
          <a:p>
            <a:r>
              <a:rPr lang="lv-LV" baseline="0" dirty="0" smtClean="0"/>
              <a:t>Kriptogrāfija</a:t>
            </a:r>
          </a:p>
          <a:p>
            <a:endParaRPr lang="lv-LV" baseline="0" dirty="0" smtClean="0"/>
          </a:p>
          <a:p>
            <a:r>
              <a:rPr lang="lv-LV" baseline="0" dirty="0" smtClean="0"/>
              <a:t>Viena atslēga katrai ierīcei</a:t>
            </a:r>
          </a:p>
          <a:p>
            <a:r>
              <a:rPr lang="lv-LV" baseline="0" dirty="0" smtClean="0"/>
              <a:t>Noklusētā parole tirgotājiem, ko īstenībā lietotājs nemaz nevar nomainīt...</a:t>
            </a:r>
          </a:p>
          <a:p>
            <a:endParaRPr lang="lv-LV" baseline="0" dirty="0" smtClean="0"/>
          </a:p>
          <a:p>
            <a:r>
              <a:rPr lang="lv-LV" baseline="0" dirty="0" smtClean="0"/>
              <a:t>Atklāti pini dod iespēju piekļūt ierīcei itkā tev būtu pilnas administratora tiesības</a:t>
            </a:r>
          </a:p>
          <a:p>
            <a:endParaRPr lang="lv-LV" baseline="0" dirty="0" smtClean="0"/>
          </a:p>
          <a:p>
            <a:r>
              <a:rPr lang="lv-LV" baseline="0" dirty="0" smtClean="0"/>
              <a:t>Satiksmes sensori IO active</a:t>
            </a:r>
          </a:p>
          <a:p>
            <a:r>
              <a:rPr lang="lv-LV" baseline="0" dirty="0" smtClean="0"/>
              <a:t>Atsauksme par satiksmes sensoriem, kur viņi netraucēja pašai sistēmai bet sabotēja sensorus, kas rezultātā manipulēja ar satiksmes kontroles sistēmu.</a:t>
            </a:r>
          </a:p>
          <a:p>
            <a:endParaRPr lang="lv-LV" baseline="0" dirty="0" smtClean="0"/>
          </a:p>
          <a:p>
            <a:r>
              <a:rPr lang="lv-LV" baseline="0" dirty="0" smtClean="0"/>
              <a:t>Kad ir runa par drošību tad lielākoties  viss iziet uz kompromisu, ražotājiem ir pieredze ar vienu lietu, teiksim ir ļoti labi programmatūras drošības speciālisti, kas spēj perfekti nodrošināt programmatūras drošību bet tajā pašā laikā no aparatūras puses drošība tiek ignorēta, jo tā atkal ievieš papildus izmaksas katrai no ierīcēm.</a:t>
            </a:r>
          </a:p>
          <a:p>
            <a:endParaRPr lang="lv-LV" baseline="0" dirty="0" smtClean="0"/>
          </a:p>
          <a:p>
            <a:r>
              <a:rPr lang="lv-LV" baseline="0" dirty="0" smtClean="0"/>
              <a:t>Tas principā skaitās ka mēs mājai aizslēdzam durvis bet atstājam sētas durvis vaļā.</a:t>
            </a:r>
          </a:p>
        </p:txBody>
      </p:sp>
      <p:sp>
        <p:nvSpPr>
          <p:cNvPr id="4" name="Slide Number Placeholder 3"/>
          <p:cNvSpPr>
            <a:spLocks noGrp="1"/>
          </p:cNvSpPr>
          <p:nvPr>
            <p:ph type="sldNum" sz="quarter" idx="10"/>
          </p:nvPr>
        </p:nvSpPr>
        <p:spPr/>
        <p:txBody>
          <a:bodyPr/>
          <a:lstStyle/>
          <a:p>
            <a:fld id="{E3B5DAB9-C211-485A-B076-CCE555247C89}" type="slidenum">
              <a:rPr lang="en-US" smtClean="0"/>
              <a:t>8</a:t>
            </a:fld>
            <a:endParaRPr lang="en-US"/>
          </a:p>
        </p:txBody>
      </p:sp>
    </p:spTree>
    <p:extLst>
      <p:ext uri="{BB962C8B-B14F-4D97-AF65-F5344CB8AC3E}">
        <p14:creationId xmlns:p14="http://schemas.microsoft.com/office/powerpoint/2010/main" val="2265089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5DAB9-C211-485A-B076-CCE555247C89}" type="slidenum">
              <a:rPr lang="en-US" smtClean="0"/>
              <a:t>9</a:t>
            </a:fld>
            <a:endParaRPr lang="en-US"/>
          </a:p>
        </p:txBody>
      </p:sp>
    </p:spTree>
    <p:extLst>
      <p:ext uri="{BB962C8B-B14F-4D97-AF65-F5344CB8AC3E}">
        <p14:creationId xmlns:p14="http://schemas.microsoft.com/office/powerpoint/2010/main" val="3196106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Kādi tad</a:t>
            </a:r>
            <a:r>
              <a:rPr lang="lv-LV" baseline="0" dirty="0" smtClean="0"/>
              <a:t> ir drošības draudi aparatūras līmenī?</a:t>
            </a:r>
          </a:p>
          <a:p>
            <a:endParaRPr lang="lv-LV" baseline="0" dirty="0" smtClean="0"/>
          </a:p>
          <a:p>
            <a:r>
              <a:rPr lang="lv-LV" dirty="0" smtClean="0"/>
              <a:t>Principā</a:t>
            </a:r>
            <a:r>
              <a:rPr lang="lv-LV" baseline="0" dirty="0" smtClean="0"/>
              <a:t> visi draudi izriet no fiziskas piekļuves pašai aparatūrai, jo tikko kāmēs tiekam klāt ierīcei un apskatamies kas lācītim vēderā, mēs varam meklēt atklātus interfeisus un reversi inženierēt pašu ierīci.</a:t>
            </a:r>
          </a:p>
          <a:p>
            <a:r>
              <a:rPr lang="lv-LV" dirty="0" smtClean="0"/>
              <a:t>tad vēl klāt nāk pārtveršana jeb</a:t>
            </a:r>
            <a:r>
              <a:rPr lang="lv-LV" baseline="0" dirty="0" smtClean="0"/>
              <a:t> wire tapping</a:t>
            </a:r>
          </a:p>
          <a:p>
            <a:endParaRPr lang="en-US" dirty="0"/>
          </a:p>
        </p:txBody>
      </p:sp>
      <p:sp>
        <p:nvSpPr>
          <p:cNvPr id="4" name="Slide Number Placeholder 3"/>
          <p:cNvSpPr>
            <a:spLocks noGrp="1"/>
          </p:cNvSpPr>
          <p:nvPr>
            <p:ph type="sldNum" sz="quarter" idx="10"/>
          </p:nvPr>
        </p:nvSpPr>
        <p:spPr/>
        <p:txBody>
          <a:bodyPr/>
          <a:lstStyle/>
          <a:p>
            <a:fld id="{E3B5DAB9-C211-485A-B076-CCE555247C89}" type="slidenum">
              <a:rPr lang="en-US" smtClean="0"/>
              <a:t>10</a:t>
            </a:fld>
            <a:endParaRPr lang="en-US"/>
          </a:p>
        </p:txBody>
      </p:sp>
    </p:spTree>
    <p:extLst>
      <p:ext uri="{BB962C8B-B14F-4D97-AF65-F5344CB8AC3E}">
        <p14:creationId xmlns:p14="http://schemas.microsoft.com/office/powerpoint/2010/main" val="2526127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53E5F5-95D9-45BD-BC24-AE05AFD60BE6}"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43A89-3595-4BE4-81E2-88E04B79984A}" type="slidenum">
              <a:rPr lang="en-US" smtClean="0"/>
              <a:t>‹#›</a:t>
            </a:fld>
            <a:endParaRPr lang="en-US"/>
          </a:p>
        </p:txBody>
      </p:sp>
    </p:spTree>
    <p:extLst>
      <p:ext uri="{BB962C8B-B14F-4D97-AF65-F5344CB8AC3E}">
        <p14:creationId xmlns:p14="http://schemas.microsoft.com/office/powerpoint/2010/main" val="3329555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3E5F5-95D9-45BD-BC24-AE05AFD60BE6}"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43A89-3595-4BE4-81E2-88E04B79984A}" type="slidenum">
              <a:rPr lang="en-US" smtClean="0"/>
              <a:t>‹#›</a:t>
            </a:fld>
            <a:endParaRPr lang="en-US"/>
          </a:p>
        </p:txBody>
      </p:sp>
    </p:spTree>
    <p:extLst>
      <p:ext uri="{BB962C8B-B14F-4D97-AF65-F5344CB8AC3E}">
        <p14:creationId xmlns:p14="http://schemas.microsoft.com/office/powerpoint/2010/main" val="380564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3E5F5-95D9-45BD-BC24-AE05AFD60BE6}"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43A89-3595-4BE4-81E2-88E04B79984A}" type="slidenum">
              <a:rPr lang="en-US" smtClean="0"/>
              <a:t>‹#›</a:t>
            </a:fld>
            <a:endParaRPr lang="en-US"/>
          </a:p>
        </p:txBody>
      </p:sp>
    </p:spTree>
    <p:extLst>
      <p:ext uri="{BB962C8B-B14F-4D97-AF65-F5344CB8AC3E}">
        <p14:creationId xmlns:p14="http://schemas.microsoft.com/office/powerpoint/2010/main" val="393706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3E5F5-95D9-45BD-BC24-AE05AFD60BE6}"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43A89-3595-4BE4-81E2-88E04B79984A}" type="slidenum">
              <a:rPr lang="en-US" smtClean="0"/>
              <a:t>‹#›</a:t>
            </a:fld>
            <a:endParaRPr lang="en-US"/>
          </a:p>
        </p:txBody>
      </p:sp>
    </p:spTree>
    <p:extLst>
      <p:ext uri="{BB962C8B-B14F-4D97-AF65-F5344CB8AC3E}">
        <p14:creationId xmlns:p14="http://schemas.microsoft.com/office/powerpoint/2010/main" val="24400486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053E5F5-95D9-45BD-BC24-AE05AFD60BE6}"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43A89-3595-4BE4-81E2-88E04B79984A}" type="slidenum">
              <a:rPr lang="en-US" smtClean="0"/>
              <a:t>‹#›</a:t>
            </a:fld>
            <a:endParaRPr lang="en-US"/>
          </a:p>
        </p:txBody>
      </p:sp>
    </p:spTree>
    <p:extLst>
      <p:ext uri="{BB962C8B-B14F-4D97-AF65-F5344CB8AC3E}">
        <p14:creationId xmlns:p14="http://schemas.microsoft.com/office/powerpoint/2010/main" val="4161106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53E5F5-95D9-45BD-BC24-AE05AFD60BE6}" type="datetimeFigureOut">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F43A89-3595-4BE4-81E2-88E04B79984A}" type="slidenum">
              <a:rPr lang="en-US" smtClean="0"/>
              <a:t>‹#›</a:t>
            </a:fld>
            <a:endParaRPr lang="en-US"/>
          </a:p>
        </p:txBody>
      </p:sp>
    </p:spTree>
    <p:extLst>
      <p:ext uri="{BB962C8B-B14F-4D97-AF65-F5344CB8AC3E}">
        <p14:creationId xmlns:p14="http://schemas.microsoft.com/office/powerpoint/2010/main" val="199475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53E5F5-95D9-45BD-BC24-AE05AFD60BE6}" type="datetimeFigureOut">
              <a:rPr lang="en-US" smtClean="0"/>
              <a:t>2/14/2018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F43A89-3595-4BE4-81E2-88E04B79984A}" type="slidenum">
              <a:rPr lang="en-US" smtClean="0"/>
              <a:t>‹#›</a:t>
            </a:fld>
            <a:endParaRPr lang="en-US"/>
          </a:p>
        </p:txBody>
      </p:sp>
    </p:spTree>
    <p:extLst>
      <p:ext uri="{BB962C8B-B14F-4D97-AF65-F5344CB8AC3E}">
        <p14:creationId xmlns:p14="http://schemas.microsoft.com/office/powerpoint/2010/main" val="3166384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53E5F5-95D9-45BD-BC24-AE05AFD60BE6}" type="datetimeFigureOut">
              <a:rPr lang="en-US" smtClean="0"/>
              <a:t>2/14/2018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F43A89-3595-4BE4-81E2-88E04B79984A}" type="slidenum">
              <a:rPr lang="en-US" smtClean="0"/>
              <a:t>‹#›</a:t>
            </a:fld>
            <a:endParaRPr lang="en-US"/>
          </a:p>
        </p:txBody>
      </p:sp>
    </p:spTree>
    <p:extLst>
      <p:ext uri="{BB962C8B-B14F-4D97-AF65-F5344CB8AC3E}">
        <p14:creationId xmlns:p14="http://schemas.microsoft.com/office/powerpoint/2010/main" val="3569758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3E5F5-95D9-45BD-BC24-AE05AFD60BE6}" type="datetimeFigureOut">
              <a:rPr lang="en-US" smtClean="0"/>
              <a:t>2/14/2018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F43A89-3595-4BE4-81E2-88E04B79984A}" type="slidenum">
              <a:rPr lang="en-US" smtClean="0"/>
              <a:t>‹#›</a:t>
            </a:fld>
            <a:endParaRPr lang="en-US"/>
          </a:p>
        </p:txBody>
      </p:sp>
    </p:spTree>
    <p:extLst>
      <p:ext uri="{BB962C8B-B14F-4D97-AF65-F5344CB8AC3E}">
        <p14:creationId xmlns:p14="http://schemas.microsoft.com/office/powerpoint/2010/main" val="4996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53E5F5-95D9-45BD-BC24-AE05AFD60BE6}" type="datetimeFigureOut">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F43A89-3595-4BE4-81E2-88E04B79984A}" type="slidenum">
              <a:rPr lang="en-US" smtClean="0"/>
              <a:t>‹#›</a:t>
            </a:fld>
            <a:endParaRPr lang="en-US"/>
          </a:p>
        </p:txBody>
      </p:sp>
    </p:spTree>
    <p:extLst>
      <p:ext uri="{BB962C8B-B14F-4D97-AF65-F5344CB8AC3E}">
        <p14:creationId xmlns:p14="http://schemas.microsoft.com/office/powerpoint/2010/main" val="3789761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53E5F5-95D9-45BD-BC24-AE05AFD60BE6}" type="datetimeFigureOut">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F43A89-3595-4BE4-81E2-88E04B79984A}" type="slidenum">
              <a:rPr lang="en-US" smtClean="0"/>
              <a:t>‹#›</a:t>
            </a:fld>
            <a:endParaRPr lang="en-US"/>
          </a:p>
        </p:txBody>
      </p:sp>
    </p:spTree>
    <p:extLst>
      <p:ext uri="{BB962C8B-B14F-4D97-AF65-F5344CB8AC3E}">
        <p14:creationId xmlns:p14="http://schemas.microsoft.com/office/powerpoint/2010/main" val="847097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3E5F5-95D9-45BD-BC24-AE05AFD60BE6}" type="datetimeFigureOut">
              <a:rPr lang="en-US" smtClean="0"/>
              <a:t>2/14/2018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F43A89-3595-4BE4-81E2-88E04B79984A}" type="slidenum">
              <a:rPr lang="en-US" smtClean="0"/>
              <a:t>‹#›</a:t>
            </a:fld>
            <a:endParaRPr lang="en-US"/>
          </a:p>
        </p:txBody>
      </p:sp>
    </p:spTree>
    <p:extLst>
      <p:ext uri="{BB962C8B-B14F-4D97-AF65-F5344CB8AC3E}">
        <p14:creationId xmlns:p14="http://schemas.microsoft.com/office/powerpoint/2010/main" val="2818769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2387600"/>
          </a:xfrm>
          <a:ln>
            <a:noFill/>
          </a:ln>
        </p:spPr>
        <p:txBody>
          <a:bodyPr>
            <a:noAutofit/>
          </a:bodyPr>
          <a:lstStyle/>
          <a:p>
            <a:r>
              <a:rPr lang="lv-LV" sz="8800" b="1" dirty="0" smtClean="0"/>
              <a:t>Lietu interneta drošība aparatūras līmenī</a:t>
            </a:r>
            <a:endParaRPr lang="en-US" sz="8800" b="1" dirty="0"/>
          </a:p>
        </p:txBody>
      </p:sp>
      <p:sp>
        <p:nvSpPr>
          <p:cNvPr id="3" name="Subtitle 2"/>
          <p:cNvSpPr>
            <a:spLocks noGrp="1"/>
          </p:cNvSpPr>
          <p:nvPr>
            <p:ph type="subTitle" idx="1"/>
          </p:nvPr>
        </p:nvSpPr>
        <p:spPr>
          <a:xfrm>
            <a:off x="4124527" y="4253792"/>
            <a:ext cx="3942945" cy="717043"/>
          </a:xfrm>
        </p:spPr>
        <p:txBody>
          <a:bodyPr>
            <a:normAutofit/>
          </a:bodyPr>
          <a:lstStyle/>
          <a:p>
            <a:r>
              <a:rPr lang="lv-LV" sz="4400" dirty="0" smtClean="0"/>
              <a:t>Rihards Balašs</a:t>
            </a:r>
            <a:endParaRPr lang="en-US" sz="4400" dirty="0"/>
          </a:p>
        </p:txBody>
      </p:sp>
      <p:sp>
        <p:nvSpPr>
          <p:cNvPr id="4" name="TextBox 3"/>
          <p:cNvSpPr txBox="1"/>
          <p:nvPr/>
        </p:nvSpPr>
        <p:spPr>
          <a:xfrm>
            <a:off x="0" y="6485092"/>
            <a:ext cx="12192000" cy="276999"/>
          </a:xfrm>
          <a:prstGeom prst="rect">
            <a:avLst/>
          </a:prstGeom>
          <a:noFill/>
        </p:spPr>
        <p:txBody>
          <a:bodyPr wrap="square" rtlCol="0">
            <a:spAutoFit/>
          </a:bodyPr>
          <a:lstStyle/>
          <a:p>
            <a:r>
              <a:rPr lang="en-US" sz="1200" dirty="0" smtClean="0">
                <a:solidFill>
                  <a:schemeClr val="bg1">
                    <a:lumMod val="85000"/>
                  </a:schemeClr>
                </a:solidFill>
              </a:rPr>
              <a:t>https://media.licdn.com/mpr/mpr/AAEAAQAAAAAAAAgSAAAAJDg4OWI5MDcyLTNlNWItNGU2MS1hYWExLTk2YjRmMDA3Y2ZkYw.jpg</a:t>
            </a:r>
            <a:endParaRPr lang="en-US" sz="1200" dirty="0">
              <a:solidFill>
                <a:schemeClr val="bg1">
                  <a:lumMod val="85000"/>
                </a:schemeClr>
              </a:solidFill>
            </a:endParaRPr>
          </a:p>
        </p:txBody>
      </p:sp>
    </p:spTree>
    <p:extLst>
      <p:ext uri="{BB962C8B-B14F-4D97-AF65-F5344CB8AC3E}">
        <p14:creationId xmlns:p14="http://schemas.microsoft.com/office/powerpoint/2010/main" val="2571886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Drošības draudi aparatūras līmenī</a:t>
            </a:r>
            <a:endParaRPr lang="en-US" dirty="0"/>
          </a:p>
        </p:txBody>
      </p:sp>
      <p:sp>
        <p:nvSpPr>
          <p:cNvPr id="3" name="Content Placeholder 2"/>
          <p:cNvSpPr>
            <a:spLocks noGrp="1"/>
          </p:cNvSpPr>
          <p:nvPr>
            <p:ph idx="1"/>
          </p:nvPr>
        </p:nvSpPr>
        <p:spPr/>
        <p:txBody>
          <a:bodyPr/>
          <a:lstStyle/>
          <a:p>
            <a:r>
              <a:rPr lang="lv-LV" dirty="0" smtClean="0"/>
              <a:t>Fiziska piekļuve (physical access),</a:t>
            </a:r>
          </a:p>
          <a:p>
            <a:r>
              <a:rPr lang="lv-LV" dirty="0" smtClean="0"/>
              <a:t>Atklāti interfeisi (SPI, UART, I2C, JTAG, ...),</a:t>
            </a:r>
          </a:p>
          <a:p>
            <a:r>
              <a:rPr lang="lv-LV" dirty="0" smtClean="0"/>
              <a:t>Reversā inženierija (reverse ingeneering),</a:t>
            </a:r>
          </a:p>
          <a:p>
            <a:r>
              <a:rPr lang="lv-LV" dirty="0" smtClean="0"/>
              <a:t>Pārtveršana (wire tapping)</a:t>
            </a:r>
            <a:endParaRPr lang="en-US" dirty="0"/>
          </a:p>
        </p:txBody>
      </p:sp>
    </p:spTree>
    <p:extLst>
      <p:ext uri="{BB962C8B-B14F-4D97-AF65-F5344CB8AC3E}">
        <p14:creationId xmlns:p14="http://schemas.microsoft.com/office/powerpoint/2010/main" val="1069187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Atklāti interfeisi</a:t>
            </a:r>
            <a:endParaRPr lang="en-US" dirty="0"/>
          </a:p>
        </p:txBody>
      </p:sp>
      <p:sp>
        <p:nvSpPr>
          <p:cNvPr id="3" name="Content Placeholder 2"/>
          <p:cNvSpPr>
            <a:spLocks noGrp="1"/>
          </p:cNvSpPr>
          <p:nvPr>
            <p:ph idx="1"/>
          </p:nvPr>
        </p:nvSpPr>
        <p:spPr>
          <a:xfrm>
            <a:off x="838200" y="1825625"/>
            <a:ext cx="4167554" cy="4351338"/>
          </a:xfrm>
        </p:spPr>
        <p:txBody>
          <a:bodyPr/>
          <a:lstStyle/>
          <a:p>
            <a:r>
              <a:rPr lang="lv-LV" dirty="0" smtClean="0"/>
              <a:t>Vietas uz iespiedplates, kur nav nekas pielodēts,</a:t>
            </a:r>
          </a:p>
          <a:p>
            <a:r>
              <a:rPr lang="lv-LV" dirty="0" smtClean="0"/>
              <a:t>Var būt vairāki interfeisu veidi:</a:t>
            </a:r>
          </a:p>
          <a:p>
            <a:pPr lvl="1"/>
            <a:r>
              <a:rPr lang="lv-LV" dirty="0" smtClean="0"/>
              <a:t>I2C</a:t>
            </a:r>
          </a:p>
          <a:p>
            <a:pPr lvl="1"/>
            <a:r>
              <a:rPr lang="lv-LV" dirty="0" smtClean="0"/>
              <a:t>SPI</a:t>
            </a:r>
          </a:p>
          <a:p>
            <a:pPr lvl="1"/>
            <a:r>
              <a:rPr lang="lv-LV" dirty="0" smtClean="0"/>
              <a:t>UART</a:t>
            </a:r>
          </a:p>
          <a:p>
            <a:pPr lvl="1"/>
            <a:r>
              <a:rPr lang="lv-LV" dirty="0" smtClean="0"/>
              <a:t>JTAG</a:t>
            </a:r>
          </a:p>
          <a:p>
            <a:pPr lvl="1"/>
            <a:r>
              <a:rPr lang="lv-LV" dirty="0" smtClean="0"/>
              <a: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0957"/>
          <a:stretch/>
        </p:blipFill>
        <p:spPr>
          <a:xfrm>
            <a:off x="5128847" y="-1"/>
            <a:ext cx="7063154" cy="594921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1585" y="442422"/>
            <a:ext cx="6752492" cy="506437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27238"/>
          <a:stretch/>
        </p:blipFill>
        <p:spPr>
          <a:xfrm>
            <a:off x="5140569" y="0"/>
            <a:ext cx="7051431" cy="7268308"/>
          </a:xfrm>
          <a:prstGeom prst="rect">
            <a:avLst/>
          </a:prstGeom>
        </p:spPr>
      </p:pic>
      <p:sp>
        <p:nvSpPr>
          <p:cNvPr id="8" name="Oval 7"/>
          <p:cNvSpPr/>
          <p:nvPr/>
        </p:nvSpPr>
        <p:spPr>
          <a:xfrm>
            <a:off x="10503877" y="1690688"/>
            <a:ext cx="504092" cy="1580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666284" y="4001294"/>
            <a:ext cx="2822331" cy="12253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675751" y="717048"/>
            <a:ext cx="2160344" cy="1107996"/>
          </a:xfrm>
          <a:prstGeom prst="rect">
            <a:avLst/>
          </a:prstGeom>
          <a:noFill/>
        </p:spPr>
        <p:txBody>
          <a:bodyPr wrap="square" rtlCol="0">
            <a:spAutoFit/>
          </a:bodyPr>
          <a:lstStyle/>
          <a:p>
            <a:r>
              <a:rPr lang="lv-LV" sz="6600" dirty="0" smtClean="0">
                <a:solidFill>
                  <a:srgbClr val="FF0000"/>
                </a:solidFill>
              </a:rPr>
              <a:t>UART</a:t>
            </a:r>
            <a:endParaRPr lang="en-US" sz="6600" dirty="0">
              <a:solidFill>
                <a:srgbClr val="FF0000"/>
              </a:solidFill>
            </a:endParaRPr>
          </a:p>
        </p:txBody>
      </p:sp>
      <p:sp>
        <p:nvSpPr>
          <p:cNvPr id="14" name="TextBox 13"/>
          <p:cNvSpPr txBox="1"/>
          <p:nvPr/>
        </p:nvSpPr>
        <p:spPr>
          <a:xfrm>
            <a:off x="7112976" y="3447296"/>
            <a:ext cx="1875692" cy="1107996"/>
          </a:xfrm>
          <a:prstGeom prst="rect">
            <a:avLst/>
          </a:prstGeom>
          <a:noFill/>
        </p:spPr>
        <p:txBody>
          <a:bodyPr wrap="square" rtlCol="0">
            <a:spAutoFit/>
          </a:bodyPr>
          <a:lstStyle/>
          <a:p>
            <a:r>
              <a:rPr lang="en-US" sz="6600" dirty="0" smtClean="0">
                <a:solidFill>
                  <a:srgbClr val="FF0000"/>
                </a:solidFill>
              </a:rPr>
              <a:t>JTAG</a:t>
            </a:r>
            <a:endParaRPr lang="en-US" sz="6600" dirty="0">
              <a:solidFill>
                <a:srgbClr val="FF0000"/>
              </a:solidFill>
            </a:endParaRPr>
          </a:p>
        </p:txBody>
      </p:sp>
      <p:sp>
        <p:nvSpPr>
          <p:cNvPr id="15" name="TextBox 14"/>
          <p:cNvSpPr txBox="1"/>
          <p:nvPr/>
        </p:nvSpPr>
        <p:spPr>
          <a:xfrm>
            <a:off x="10058397" y="1807792"/>
            <a:ext cx="762000" cy="1354217"/>
          </a:xfrm>
          <a:prstGeom prst="rect">
            <a:avLst/>
          </a:prstGeom>
          <a:noFill/>
        </p:spPr>
        <p:txBody>
          <a:bodyPr wrap="square" rtlCol="0">
            <a:spAutoFit/>
          </a:bodyPr>
          <a:lstStyle/>
          <a:p>
            <a:r>
              <a:rPr lang="lv-LV" sz="1600" dirty="0" smtClean="0">
                <a:solidFill>
                  <a:srgbClr val="FF0000"/>
                </a:solidFill>
              </a:rPr>
              <a:t>GND</a:t>
            </a:r>
          </a:p>
          <a:p>
            <a:r>
              <a:rPr lang="lv-LV" sz="1600" dirty="0" smtClean="0">
                <a:solidFill>
                  <a:srgbClr val="FF0000"/>
                </a:solidFill>
              </a:rPr>
              <a:t>X</a:t>
            </a:r>
          </a:p>
          <a:p>
            <a:r>
              <a:rPr lang="lv-LV" sz="1600" dirty="0" smtClean="0">
                <a:solidFill>
                  <a:srgbClr val="FF0000"/>
                </a:solidFill>
              </a:rPr>
              <a:t>?</a:t>
            </a:r>
          </a:p>
          <a:p>
            <a:r>
              <a:rPr lang="lv-LV" sz="1600" dirty="0" smtClean="0">
                <a:solidFill>
                  <a:srgbClr val="FF0000"/>
                </a:solidFill>
              </a:rPr>
              <a:t>?</a:t>
            </a:r>
          </a:p>
          <a:p>
            <a:r>
              <a:rPr lang="lv-LV" sz="1600" dirty="0" smtClean="0">
                <a:solidFill>
                  <a:srgbClr val="FF0000"/>
                </a:solidFill>
              </a:rPr>
              <a:t>VCC</a:t>
            </a:r>
            <a:endParaRPr lang="en-US" sz="1600" dirty="0">
              <a:solidFill>
                <a:srgbClr val="FF0000"/>
              </a:solidFill>
            </a:endParaRPr>
          </a:p>
        </p:txBody>
      </p:sp>
      <p:sp>
        <p:nvSpPr>
          <p:cNvPr id="16" name="TextBox 15"/>
          <p:cNvSpPr txBox="1"/>
          <p:nvPr/>
        </p:nvSpPr>
        <p:spPr>
          <a:xfrm>
            <a:off x="10058398" y="1807793"/>
            <a:ext cx="762000" cy="1354217"/>
          </a:xfrm>
          <a:prstGeom prst="rect">
            <a:avLst/>
          </a:prstGeom>
          <a:noFill/>
        </p:spPr>
        <p:txBody>
          <a:bodyPr wrap="square" rtlCol="0">
            <a:spAutoFit/>
          </a:bodyPr>
          <a:lstStyle/>
          <a:p>
            <a:r>
              <a:rPr lang="lv-LV" sz="1600" dirty="0" smtClean="0">
                <a:solidFill>
                  <a:srgbClr val="FF0000"/>
                </a:solidFill>
              </a:rPr>
              <a:t>GND</a:t>
            </a:r>
          </a:p>
          <a:p>
            <a:r>
              <a:rPr lang="lv-LV" sz="1600" dirty="0" smtClean="0">
                <a:solidFill>
                  <a:srgbClr val="FF0000"/>
                </a:solidFill>
              </a:rPr>
              <a:t>X</a:t>
            </a:r>
          </a:p>
          <a:p>
            <a:r>
              <a:rPr lang="lv-LV" sz="1600" dirty="0" smtClean="0">
                <a:solidFill>
                  <a:srgbClr val="FF0000"/>
                </a:solidFill>
              </a:rPr>
              <a:t>OUT</a:t>
            </a:r>
          </a:p>
          <a:p>
            <a:r>
              <a:rPr lang="lv-LV" sz="1600" dirty="0" smtClean="0">
                <a:solidFill>
                  <a:srgbClr val="FF0000"/>
                </a:solidFill>
              </a:rPr>
              <a:t>IN</a:t>
            </a:r>
          </a:p>
          <a:p>
            <a:r>
              <a:rPr lang="lv-LV" sz="1600" dirty="0" smtClean="0">
                <a:solidFill>
                  <a:srgbClr val="FF0000"/>
                </a:solidFill>
              </a:rPr>
              <a:t>VCC</a:t>
            </a:r>
            <a:endParaRPr lang="en-US" sz="1600" dirty="0">
              <a:solidFill>
                <a:srgbClr val="FF0000"/>
              </a:solidFill>
            </a:endParaRPr>
          </a:p>
        </p:txBody>
      </p:sp>
    </p:spTree>
    <p:extLst>
      <p:ext uri="{BB962C8B-B14F-4D97-AF65-F5344CB8AC3E}">
        <p14:creationId xmlns:p14="http://schemas.microsoft.com/office/powerpoint/2010/main" val="163401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14" grpId="0"/>
      <p:bldP spid="15" grpId="0"/>
      <p:bldP spid="15" grpId="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12" y="1800189"/>
            <a:ext cx="11794435" cy="4824997"/>
          </a:xfrm>
          <a:prstGeom prst="rect">
            <a:avLst/>
          </a:prstGeom>
        </p:spPr>
      </p:pic>
      <p:sp>
        <p:nvSpPr>
          <p:cNvPr id="2" name="Title 1"/>
          <p:cNvSpPr>
            <a:spLocks noGrp="1"/>
          </p:cNvSpPr>
          <p:nvPr>
            <p:ph type="title"/>
          </p:nvPr>
        </p:nvSpPr>
        <p:spPr/>
        <p:txBody>
          <a:bodyPr/>
          <a:lstStyle/>
          <a:p>
            <a:r>
              <a:rPr lang="lv-LV" dirty="0" smtClean="0"/>
              <a:t>Reversā inženierija</a:t>
            </a:r>
            <a:endParaRPr lang="en-US" dirty="0"/>
          </a:p>
        </p:txBody>
      </p:sp>
      <p:sp>
        <p:nvSpPr>
          <p:cNvPr id="3" name="Content Placeholder 2"/>
          <p:cNvSpPr>
            <a:spLocks noGrp="1"/>
          </p:cNvSpPr>
          <p:nvPr>
            <p:ph idx="1"/>
          </p:nvPr>
        </p:nvSpPr>
        <p:spPr>
          <a:xfrm>
            <a:off x="838200" y="1388302"/>
            <a:ext cx="4568687" cy="4351338"/>
          </a:xfrm>
        </p:spPr>
        <p:txBody>
          <a:bodyPr/>
          <a:lstStyle/>
          <a:p>
            <a:r>
              <a:rPr lang="lv-LV" dirty="0" smtClean="0"/>
              <a:t>Esošo produktu kopēšana</a:t>
            </a:r>
          </a:p>
          <a:p>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13" y="1802296"/>
            <a:ext cx="11794434" cy="482499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63" y="1801123"/>
            <a:ext cx="11794436" cy="4824997"/>
          </a:xfrm>
          <a:prstGeom prst="rect">
            <a:avLst/>
          </a:prstGeom>
        </p:spPr>
      </p:pic>
      <p:sp>
        <p:nvSpPr>
          <p:cNvPr id="5" name="TextBox 4"/>
          <p:cNvSpPr txBox="1"/>
          <p:nvPr/>
        </p:nvSpPr>
        <p:spPr>
          <a:xfrm>
            <a:off x="0" y="6485092"/>
            <a:ext cx="7652952" cy="276999"/>
          </a:xfrm>
          <a:prstGeom prst="rect">
            <a:avLst/>
          </a:prstGeom>
          <a:noFill/>
        </p:spPr>
        <p:txBody>
          <a:bodyPr wrap="square" rtlCol="0">
            <a:spAutoFit/>
          </a:bodyPr>
          <a:lstStyle/>
          <a:p>
            <a:r>
              <a:rPr lang="en-US" sz="1200" dirty="0" smtClean="0">
                <a:solidFill>
                  <a:schemeClr val="bg1">
                    <a:lumMod val="85000"/>
                  </a:schemeClr>
                </a:solidFill>
              </a:rPr>
              <a:t>https://www.king-pcb.com/uploads/PCB-reverse-engineering.jpg</a:t>
            </a:r>
            <a:endParaRPr lang="en-US" sz="1200" dirty="0">
              <a:solidFill>
                <a:schemeClr val="bg1">
                  <a:lumMod val="85000"/>
                </a:schemeClr>
              </a:solidFill>
            </a:endParaRPr>
          </a:p>
        </p:txBody>
      </p:sp>
    </p:spTree>
    <p:extLst>
      <p:ext uri="{BB962C8B-B14F-4D97-AF65-F5344CB8AC3E}">
        <p14:creationId xmlns:p14="http://schemas.microsoft.com/office/powerpoint/2010/main" val="217417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smtClean="0"/>
              <a:t>Praktisks piemērs</a:t>
            </a:r>
            <a:endParaRPr lang="en-US" dirty="0"/>
          </a:p>
        </p:txBody>
      </p:sp>
      <p:sp>
        <p:nvSpPr>
          <p:cNvPr id="5" name="Content Placeholder 4"/>
          <p:cNvSpPr>
            <a:spLocks noGrp="1"/>
          </p:cNvSpPr>
          <p:nvPr>
            <p:ph idx="1"/>
          </p:nvPr>
        </p:nvSpPr>
        <p:spPr/>
        <p:txBody>
          <a:bodyPr/>
          <a:lstStyle/>
          <a:p>
            <a:r>
              <a:rPr lang="lv-LV" dirty="0" smtClean="0"/>
              <a:t>Delta CC</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413523"/>
            <a:ext cx="10430844" cy="2868482"/>
          </a:xfrm>
          <a:prstGeom prst="rect">
            <a:avLst/>
          </a:prstGeom>
        </p:spPr>
      </p:pic>
      <p:sp>
        <p:nvSpPr>
          <p:cNvPr id="7" name="TextBox 6"/>
          <p:cNvSpPr txBox="1"/>
          <p:nvPr/>
        </p:nvSpPr>
        <p:spPr>
          <a:xfrm>
            <a:off x="0" y="6485092"/>
            <a:ext cx="9757186" cy="276999"/>
          </a:xfrm>
          <a:prstGeom prst="rect">
            <a:avLst/>
          </a:prstGeom>
          <a:noFill/>
        </p:spPr>
        <p:txBody>
          <a:bodyPr wrap="square" rtlCol="0">
            <a:spAutoFit/>
          </a:bodyPr>
          <a:lstStyle/>
          <a:p>
            <a:r>
              <a:rPr lang="en-US" sz="1200" dirty="0">
                <a:solidFill>
                  <a:schemeClr val="bg1">
                    <a:lumMod val="85000"/>
                  </a:schemeClr>
                </a:solidFill>
              </a:rPr>
              <a:t>https://a.d-cd.net/69ca192s-960.jpg</a:t>
            </a:r>
            <a:endParaRPr lang="en-US" sz="1200" dirty="0">
              <a:solidFill>
                <a:schemeClr val="bg1">
                  <a:lumMod val="85000"/>
                </a:schemeClr>
              </a:solidFill>
            </a:endParaRPr>
          </a:p>
        </p:txBody>
      </p:sp>
    </p:spTree>
    <p:extLst>
      <p:ext uri="{BB962C8B-B14F-4D97-AF65-F5344CB8AC3E}">
        <p14:creationId xmlns:p14="http://schemas.microsoft.com/office/powerpoint/2010/main" val="418222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p:cNvSpPr txBox="1"/>
          <p:nvPr/>
        </p:nvSpPr>
        <p:spPr>
          <a:xfrm>
            <a:off x="9267825" y="104775"/>
            <a:ext cx="2790825" cy="523220"/>
          </a:xfrm>
          <a:prstGeom prst="rect">
            <a:avLst/>
          </a:prstGeom>
          <a:noFill/>
        </p:spPr>
        <p:txBody>
          <a:bodyPr wrap="square" rtlCol="0">
            <a:spAutoFit/>
          </a:bodyPr>
          <a:lstStyle/>
          <a:p>
            <a:pPr marL="285750" indent="-285750">
              <a:buFont typeface="Arial" panose="020B0604020202020204" pitchFamily="34" charset="0"/>
              <a:buChar char="•"/>
            </a:pPr>
            <a:r>
              <a:rPr lang="lv-LV" sz="1400" dirty="0" smtClean="0"/>
              <a:t>TA775F – zema trokšņa duālais kasešu pastiprinātājs</a:t>
            </a:r>
          </a:p>
        </p:txBody>
      </p:sp>
      <p:sp>
        <p:nvSpPr>
          <p:cNvPr id="11" name="Rectangle 10"/>
          <p:cNvSpPr/>
          <p:nvPr/>
        </p:nvSpPr>
        <p:spPr>
          <a:xfrm>
            <a:off x="3705225" y="4972050"/>
            <a:ext cx="552450" cy="5810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695825" y="3962400"/>
            <a:ext cx="600075" cy="542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295901" y="2959417"/>
            <a:ext cx="388620" cy="3781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267821" y="627995"/>
            <a:ext cx="2790825" cy="523220"/>
          </a:xfrm>
          <a:prstGeom prst="rect">
            <a:avLst/>
          </a:prstGeom>
          <a:noFill/>
        </p:spPr>
        <p:txBody>
          <a:bodyPr wrap="square" rtlCol="0">
            <a:spAutoFit/>
          </a:bodyPr>
          <a:lstStyle/>
          <a:p>
            <a:pPr marL="285750" indent="-285750">
              <a:buFont typeface="Arial" panose="020B0604020202020204" pitchFamily="34" charset="0"/>
              <a:buChar char="•"/>
            </a:pPr>
            <a:r>
              <a:rPr lang="lv-LV" sz="1400" dirty="0" smtClean="0"/>
              <a:t>HA12134A – Dolby B-tipa trokšņu slāpēšanas sistēma</a:t>
            </a:r>
          </a:p>
        </p:txBody>
      </p:sp>
      <p:sp>
        <p:nvSpPr>
          <p:cNvPr id="17" name="TextBox 16"/>
          <p:cNvSpPr txBox="1"/>
          <p:nvPr/>
        </p:nvSpPr>
        <p:spPr>
          <a:xfrm>
            <a:off x="9267817" y="1151215"/>
            <a:ext cx="2790825" cy="523220"/>
          </a:xfrm>
          <a:prstGeom prst="rect">
            <a:avLst/>
          </a:prstGeom>
          <a:noFill/>
        </p:spPr>
        <p:txBody>
          <a:bodyPr wrap="square" rtlCol="0">
            <a:spAutoFit/>
          </a:bodyPr>
          <a:lstStyle/>
          <a:p>
            <a:pPr marL="285750" indent="-285750">
              <a:buFont typeface="Arial" panose="020B0604020202020204" pitchFamily="34" charset="0"/>
              <a:buChar char="•"/>
            </a:pPr>
            <a:r>
              <a:rPr lang="lv-LV" sz="1400" dirty="0" smtClean="0"/>
              <a:t>RC4558 – duālais operāciju pastiprinātājs</a:t>
            </a:r>
          </a:p>
        </p:txBody>
      </p:sp>
      <p:sp>
        <p:nvSpPr>
          <p:cNvPr id="18" name="TextBox 17"/>
          <p:cNvSpPr txBox="1"/>
          <p:nvPr/>
        </p:nvSpPr>
        <p:spPr>
          <a:xfrm>
            <a:off x="9267813" y="1674436"/>
            <a:ext cx="2790825" cy="523220"/>
          </a:xfrm>
          <a:prstGeom prst="rect">
            <a:avLst/>
          </a:prstGeom>
          <a:noFill/>
        </p:spPr>
        <p:txBody>
          <a:bodyPr wrap="square" rtlCol="0">
            <a:spAutoFit/>
          </a:bodyPr>
          <a:lstStyle/>
          <a:p>
            <a:pPr marL="285750" indent="-285750">
              <a:buFont typeface="Arial" panose="020B0604020202020204" pitchFamily="34" charset="0"/>
              <a:buChar char="•"/>
            </a:pPr>
            <a:r>
              <a:rPr lang="lv-LV" sz="1400" dirty="0" smtClean="0"/>
              <a:t>SDA 4330-2X – radio frekvences regulētājs</a:t>
            </a:r>
          </a:p>
        </p:txBody>
      </p:sp>
      <p:sp>
        <p:nvSpPr>
          <p:cNvPr id="19" name="Rectangle 18"/>
          <p:cNvSpPr/>
          <p:nvPr/>
        </p:nvSpPr>
        <p:spPr>
          <a:xfrm>
            <a:off x="4756785" y="5410200"/>
            <a:ext cx="813435" cy="6324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876551" y="5341620"/>
            <a:ext cx="529590" cy="4724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267813" y="2197655"/>
            <a:ext cx="2790825" cy="307777"/>
          </a:xfrm>
          <a:prstGeom prst="rect">
            <a:avLst/>
          </a:prstGeom>
          <a:noFill/>
        </p:spPr>
        <p:txBody>
          <a:bodyPr wrap="square" rtlCol="0">
            <a:spAutoFit/>
          </a:bodyPr>
          <a:lstStyle/>
          <a:p>
            <a:pPr marL="285750" indent="-285750">
              <a:buFont typeface="Arial" panose="020B0604020202020204" pitchFamily="34" charset="0"/>
              <a:buChar char="•"/>
            </a:pPr>
            <a:r>
              <a:rPr lang="lv-LV" sz="1400" dirty="0" smtClean="0"/>
              <a:t>TDA7332 – RDS filtrs</a:t>
            </a:r>
          </a:p>
        </p:txBody>
      </p:sp>
      <p:sp>
        <p:nvSpPr>
          <p:cNvPr id="22" name="Rectangle 21"/>
          <p:cNvSpPr/>
          <p:nvPr/>
        </p:nvSpPr>
        <p:spPr>
          <a:xfrm>
            <a:off x="2183131" y="4261484"/>
            <a:ext cx="1000124" cy="9963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267812" y="2505432"/>
            <a:ext cx="2790825" cy="523220"/>
          </a:xfrm>
          <a:prstGeom prst="rect">
            <a:avLst/>
          </a:prstGeom>
          <a:noFill/>
        </p:spPr>
        <p:txBody>
          <a:bodyPr wrap="square" rtlCol="0">
            <a:spAutoFit/>
          </a:bodyPr>
          <a:lstStyle/>
          <a:p>
            <a:pPr marL="285750" indent="-285750">
              <a:buFont typeface="Arial" panose="020B0604020202020204" pitchFamily="34" charset="0"/>
              <a:buChar char="•"/>
            </a:pPr>
            <a:r>
              <a:rPr lang="lv-LV" sz="1400" dirty="0" smtClean="0"/>
              <a:t>TMS375C006 – 8 bitu mikrokontrollers</a:t>
            </a:r>
          </a:p>
        </p:txBody>
      </p:sp>
      <p:sp>
        <p:nvSpPr>
          <p:cNvPr id="24" name="TextBox 23"/>
          <p:cNvSpPr txBox="1"/>
          <p:nvPr/>
        </p:nvSpPr>
        <p:spPr>
          <a:xfrm>
            <a:off x="9267812" y="3028652"/>
            <a:ext cx="2790825" cy="523220"/>
          </a:xfrm>
          <a:prstGeom prst="rect">
            <a:avLst/>
          </a:prstGeom>
          <a:noFill/>
        </p:spPr>
        <p:txBody>
          <a:bodyPr wrap="square" rtlCol="0">
            <a:spAutoFit/>
          </a:bodyPr>
          <a:lstStyle/>
          <a:p>
            <a:pPr marL="285750" indent="-285750">
              <a:buFont typeface="Arial" panose="020B0604020202020204" pitchFamily="34" charset="0"/>
              <a:buChar char="•"/>
            </a:pPr>
            <a:r>
              <a:rPr lang="lv-LV" sz="1400" dirty="0" smtClean="0"/>
              <a:t>MC68HC05B6 – 8 bitu mikrokontrolleri</a:t>
            </a:r>
          </a:p>
        </p:txBody>
      </p:sp>
      <p:sp>
        <p:nvSpPr>
          <p:cNvPr id="25" name="Rectangle 24"/>
          <p:cNvSpPr/>
          <p:nvPr/>
        </p:nvSpPr>
        <p:spPr>
          <a:xfrm>
            <a:off x="2141222" y="1509117"/>
            <a:ext cx="1000124" cy="9963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943102" y="2704144"/>
            <a:ext cx="1000124" cy="9963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267812" y="3551872"/>
            <a:ext cx="2790825" cy="307777"/>
          </a:xfrm>
          <a:prstGeom prst="rect">
            <a:avLst/>
          </a:prstGeom>
          <a:noFill/>
        </p:spPr>
        <p:txBody>
          <a:bodyPr wrap="square" rtlCol="0">
            <a:spAutoFit/>
          </a:bodyPr>
          <a:lstStyle/>
          <a:p>
            <a:pPr marL="285750" indent="-285750">
              <a:buFont typeface="Arial" panose="020B0604020202020204" pitchFamily="34" charset="0"/>
              <a:buChar char="•"/>
            </a:pPr>
            <a:r>
              <a:rPr lang="lv-LV" sz="1400" dirty="0" smtClean="0"/>
              <a:t>HYB514100BJ-80 – Atmiņas čips</a:t>
            </a:r>
          </a:p>
        </p:txBody>
      </p:sp>
      <p:sp>
        <p:nvSpPr>
          <p:cNvPr id="28" name="Rectangle 27"/>
          <p:cNvSpPr/>
          <p:nvPr/>
        </p:nvSpPr>
        <p:spPr>
          <a:xfrm>
            <a:off x="3552814" y="2432685"/>
            <a:ext cx="942986" cy="5959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9269717" y="3859649"/>
            <a:ext cx="2790825" cy="523220"/>
          </a:xfrm>
          <a:prstGeom prst="rect">
            <a:avLst/>
          </a:prstGeom>
          <a:noFill/>
        </p:spPr>
        <p:txBody>
          <a:bodyPr wrap="square" rtlCol="0">
            <a:spAutoFit/>
          </a:bodyPr>
          <a:lstStyle/>
          <a:p>
            <a:pPr marL="285750" indent="-285750">
              <a:buFont typeface="Arial" panose="020B0604020202020204" pitchFamily="34" charset="0"/>
              <a:buChar char="•"/>
            </a:pPr>
            <a:r>
              <a:rPr lang="lv-LV" sz="1400" dirty="0" smtClean="0"/>
              <a:t>TC8832AF – balss atskaņošanas sistēma</a:t>
            </a:r>
          </a:p>
        </p:txBody>
      </p:sp>
      <p:sp>
        <p:nvSpPr>
          <p:cNvPr id="30" name="Rectangle 29"/>
          <p:cNvSpPr/>
          <p:nvPr/>
        </p:nvSpPr>
        <p:spPr>
          <a:xfrm>
            <a:off x="3952862" y="1358742"/>
            <a:ext cx="811543" cy="774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101590" y="1603057"/>
            <a:ext cx="388620" cy="3781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9267812" y="4382869"/>
            <a:ext cx="2790825" cy="307777"/>
          </a:xfrm>
          <a:prstGeom prst="rect">
            <a:avLst/>
          </a:prstGeom>
          <a:noFill/>
        </p:spPr>
        <p:txBody>
          <a:bodyPr wrap="square" rtlCol="0">
            <a:spAutoFit/>
          </a:bodyPr>
          <a:lstStyle/>
          <a:p>
            <a:pPr marL="285750" indent="-285750">
              <a:buFont typeface="Arial" panose="020B0604020202020204" pitchFamily="34" charset="0"/>
              <a:buChar char="•"/>
            </a:pPr>
            <a:r>
              <a:rPr lang="lv-LV" sz="1400" dirty="0" smtClean="0"/>
              <a:t>TDA1072A – AM saņēmējs</a:t>
            </a:r>
          </a:p>
        </p:txBody>
      </p:sp>
      <p:sp>
        <p:nvSpPr>
          <p:cNvPr id="33" name="Rectangle 32"/>
          <p:cNvSpPr/>
          <p:nvPr/>
        </p:nvSpPr>
        <p:spPr>
          <a:xfrm>
            <a:off x="5863591" y="3874889"/>
            <a:ext cx="400050" cy="6304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9267811" y="4690645"/>
            <a:ext cx="2790825" cy="307777"/>
          </a:xfrm>
          <a:prstGeom prst="rect">
            <a:avLst/>
          </a:prstGeom>
          <a:noFill/>
        </p:spPr>
        <p:txBody>
          <a:bodyPr wrap="square" rtlCol="0">
            <a:spAutoFit/>
          </a:bodyPr>
          <a:lstStyle/>
          <a:p>
            <a:pPr marL="285750" indent="-285750">
              <a:buFont typeface="Arial" panose="020B0604020202020204" pitchFamily="34" charset="0"/>
              <a:buChar char="•"/>
            </a:pPr>
            <a:r>
              <a:rPr lang="lv-LV" sz="1400" dirty="0" smtClean="0"/>
              <a:t>TDA1597T – FM pastiprinātājs</a:t>
            </a:r>
          </a:p>
        </p:txBody>
      </p:sp>
      <p:sp>
        <p:nvSpPr>
          <p:cNvPr id="35" name="Rectangle 34"/>
          <p:cNvSpPr/>
          <p:nvPr/>
        </p:nvSpPr>
        <p:spPr>
          <a:xfrm>
            <a:off x="7147560" y="2390327"/>
            <a:ext cx="480059" cy="7338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9267810" y="4998421"/>
            <a:ext cx="2790825" cy="307777"/>
          </a:xfrm>
          <a:prstGeom prst="rect">
            <a:avLst/>
          </a:prstGeom>
          <a:noFill/>
        </p:spPr>
        <p:txBody>
          <a:bodyPr wrap="square" rtlCol="0">
            <a:spAutoFit/>
          </a:bodyPr>
          <a:lstStyle/>
          <a:p>
            <a:pPr marL="285750" indent="-285750">
              <a:buFont typeface="Arial" panose="020B0604020202020204" pitchFamily="34" charset="0"/>
              <a:buChar char="•"/>
            </a:pPr>
            <a:r>
              <a:rPr lang="lv-LV" sz="1400" dirty="0" smtClean="0"/>
              <a:t>TDA1591 – PLL atkodētājs</a:t>
            </a:r>
          </a:p>
        </p:txBody>
      </p:sp>
      <p:sp>
        <p:nvSpPr>
          <p:cNvPr id="37" name="Rectangle 36"/>
          <p:cNvSpPr/>
          <p:nvPr/>
        </p:nvSpPr>
        <p:spPr>
          <a:xfrm>
            <a:off x="7018020" y="1073495"/>
            <a:ext cx="480059" cy="7338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271636" y="5306196"/>
            <a:ext cx="2790825" cy="307777"/>
          </a:xfrm>
          <a:prstGeom prst="rect">
            <a:avLst/>
          </a:prstGeom>
          <a:noFill/>
        </p:spPr>
        <p:txBody>
          <a:bodyPr wrap="square" rtlCol="0">
            <a:spAutoFit/>
          </a:bodyPr>
          <a:lstStyle/>
          <a:p>
            <a:pPr marL="285750" indent="-285750">
              <a:buFont typeface="Arial" panose="020B0604020202020204" pitchFamily="34" charset="0"/>
              <a:buChar char="•"/>
            </a:pPr>
            <a:r>
              <a:rPr lang="lv-LV" sz="1400" dirty="0" smtClean="0"/>
              <a:t>L4949N – Spriguma regulātors</a:t>
            </a:r>
          </a:p>
        </p:txBody>
      </p:sp>
      <p:sp>
        <p:nvSpPr>
          <p:cNvPr id="39" name="Rectangle 38"/>
          <p:cNvSpPr/>
          <p:nvPr/>
        </p:nvSpPr>
        <p:spPr>
          <a:xfrm>
            <a:off x="4840609" y="2524600"/>
            <a:ext cx="388620" cy="3781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9267809" y="5613970"/>
            <a:ext cx="2790825" cy="523220"/>
          </a:xfrm>
          <a:prstGeom prst="rect">
            <a:avLst/>
          </a:prstGeom>
          <a:noFill/>
        </p:spPr>
        <p:txBody>
          <a:bodyPr wrap="square" rtlCol="0">
            <a:spAutoFit/>
          </a:bodyPr>
          <a:lstStyle/>
          <a:p>
            <a:pPr marL="285750" indent="-285750">
              <a:buFont typeface="Arial" panose="020B0604020202020204" pitchFamily="34" charset="0"/>
              <a:buChar char="•"/>
            </a:pPr>
            <a:r>
              <a:rPr lang="lv-LV" sz="1400" dirty="0" smtClean="0"/>
              <a:t>L4916 – Spriguma regulātors un filtrs</a:t>
            </a:r>
          </a:p>
        </p:txBody>
      </p:sp>
      <p:sp>
        <p:nvSpPr>
          <p:cNvPr id="41" name="Rectangle 40"/>
          <p:cNvSpPr/>
          <p:nvPr/>
        </p:nvSpPr>
        <p:spPr>
          <a:xfrm>
            <a:off x="5871211" y="1610678"/>
            <a:ext cx="480059" cy="5945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878831" y="810578"/>
            <a:ext cx="480059" cy="5945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27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500"/>
                                        <p:tgtEl>
                                          <p:spTgt spid="3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fade">
                                      <p:cBhvr>
                                        <p:cTn id="93" dur="500"/>
                                        <p:tgtEl>
                                          <p:spTgt spid="3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500"/>
                                        <p:tgtEl>
                                          <p:spTgt spid="35"/>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500"/>
                                        <p:tgtEl>
                                          <p:spTgt spid="37"/>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fade">
                                      <p:cBhvr>
                                        <p:cTn id="109" dur="500"/>
                                        <p:tgtEl>
                                          <p:spTgt spid="38"/>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500"/>
                                        <p:tgtEl>
                                          <p:spTgt spid="4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42"/>
                                        </p:tgtEl>
                                        <p:attrNameLst>
                                          <p:attrName>style.visibility</p:attrName>
                                        </p:attrNameLst>
                                      </p:cBhvr>
                                      <p:to>
                                        <p:strVal val="visible"/>
                                      </p:to>
                                    </p:set>
                                    <p:animEffect transition="in" filter="fade">
                                      <p:cBhvr>
                                        <p:cTn id="1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5" grpId="0" animBg="1"/>
      <p:bldP spid="16" grpId="0"/>
      <p:bldP spid="17" grpId="0"/>
      <p:bldP spid="18" grpId="0"/>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animBg="1"/>
      <p:bldP spid="31" grpId="0" animBg="1"/>
      <p:bldP spid="32" grpId="0"/>
      <p:bldP spid="33" grpId="0" animBg="1"/>
      <p:bldP spid="34" grpId="0"/>
      <p:bldP spid="35" grpId="0" animBg="1"/>
      <p:bldP spid="36" grpId="0"/>
      <p:bldP spid="37" grpId="0" animBg="1"/>
      <p:bldP spid="38" grpId="0"/>
      <p:bldP spid="39" grpId="0" animBg="1"/>
      <p:bldP spid="40" grpId="0"/>
      <p:bldP spid="41"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p:spPr>
        <p:txBody>
          <a:bodyPr/>
          <a:lstStyle/>
          <a:p>
            <a:r>
              <a:rPr lang="lv-LV" dirty="0" smtClean="0"/>
              <a:t>MP3 dekoderis</a:t>
            </a:r>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34287" y="1972581"/>
            <a:ext cx="3728972" cy="3728972"/>
          </a:xfrm>
        </p:spPr>
      </p:pic>
      <p:sp>
        <p:nvSpPr>
          <p:cNvPr id="5" name="Title 1"/>
          <p:cNvSpPr txBox="1">
            <a:spLocks/>
          </p:cNvSpPr>
          <p:nvPr/>
        </p:nvSpPr>
        <p:spPr>
          <a:xfrm>
            <a:off x="6172200" y="365124"/>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dirty="0" smtClean="0"/>
              <a:t>BT v4 adapteris</a:t>
            </a:r>
            <a:endParaRPr lang="en-US" dirty="0"/>
          </a:p>
        </p:txBody>
      </p:sp>
      <p:pic>
        <p:nvPicPr>
          <p:cNvPr id="8" name="Content Placeholder 7"/>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253331" y="1825625"/>
            <a:ext cx="4351338" cy="4351338"/>
          </a:xfrm>
        </p:spPr>
      </p:pic>
    </p:spTree>
    <p:extLst>
      <p:ext uri="{BB962C8B-B14F-4D97-AF65-F5344CB8AC3E}">
        <p14:creationId xmlns:p14="http://schemas.microsoft.com/office/powerpoint/2010/main" val="42502131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9764" t="69333" r="47475" b="2431"/>
          <a:stretch/>
        </p:blipFill>
        <p:spPr>
          <a:xfrm>
            <a:off x="0" y="1956"/>
            <a:ext cx="7368988" cy="6856043"/>
          </a:xfrm>
          <a:prstGeom prst="rect">
            <a:avLst/>
          </a:prstGeom>
        </p:spPr>
      </p:pic>
      <p:sp>
        <p:nvSpPr>
          <p:cNvPr id="12" name="Rectangle 11"/>
          <p:cNvSpPr/>
          <p:nvPr/>
        </p:nvSpPr>
        <p:spPr>
          <a:xfrm>
            <a:off x="3754419" y="989704"/>
            <a:ext cx="1495313" cy="16674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680961" y="104775"/>
            <a:ext cx="4377690" cy="830997"/>
          </a:xfrm>
          <a:prstGeom prst="rect">
            <a:avLst/>
          </a:prstGeom>
          <a:noFill/>
        </p:spPr>
        <p:txBody>
          <a:bodyPr wrap="square" rtlCol="0">
            <a:spAutoFit/>
          </a:bodyPr>
          <a:lstStyle/>
          <a:p>
            <a:pPr marL="285750" indent="-285750">
              <a:buFont typeface="Arial" panose="020B0604020202020204" pitchFamily="34" charset="0"/>
              <a:buChar char="•"/>
            </a:pPr>
            <a:r>
              <a:rPr lang="lv-LV" sz="2400" dirty="0" smtClean="0"/>
              <a:t>TA775F – zema trokšņa duālais kasešu pastiprinātājs</a:t>
            </a:r>
          </a:p>
        </p:txBody>
      </p:sp>
      <p:sp>
        <p:nvSpPr>
          <p:cNvPr id="14" name="Rectangle 13"/>
          <p:cNvSpPr/>
          <p:nvPr/>
        </p:nvSpPr>
        <p:spPr>
          <a:xfrm>
            <a:off x="441064" y="3926541"/>
            <a:ext cx="3506992" cy="23021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Elbow Connector 16"/>
          <p:cNvCxnSpPr/>
          <p:nvPr/>
        </p:nvCxnSpPr>
        <p:spPr>
          <a:xfrm rot="5400000" flipH="1" flipV="1">
            <a:off x="1237129" y="2291381"/>
            <a:ext cx="2872294" cy="2764714"/>
          </a:xfrm>
          <a:prstGeom prst="bentConnector3">
            <a:avLst>
              <a:gd name="adj1" fmla="val 99813"/>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5400000" flipH="1" flipV="1">
            <a:off x="1730637" y="2782197"/>
            <a:ext cx="3213847" cy="1436145"/>
          </a:xfrm>
          <a:prstGeom prst="bentConnector3">
            <a:avLst>
              <a:gd name="adj1" fmla="val 99874"/>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2164556" y="1742739"/>
            <a:ext cx="2897982" cy="3324112"/>
            <a:chOff x="2164556" y="1742739"/>
            <a:chExt cx="2897982" cy="3324112"/>
          </a:xfrm>
        </p:grpSpPr>
        <p:cxnSp>
          <p:nvCxnSpPr>
            <p:cNvPr id="37" name="Straight Connector 36"/>
            <p:cNvCxnSpPr/>
            <p:nvPr/>
          </p:nvCxnSpPr>
          <p:spPr>
            <a:xfrm flipV="1">
              <a:off x="2206214" y="3765176"/>
              <a:ext cx="0" cy="130167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64556" y="3765176"/>
              <a:ext cx="2337519"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502075" y="1742740"/>
              <a:ext cx="0" cy="205773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467225" y="1742739"/>
              <a:ext cx="59531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1698625" y="2063750"/>
            <a:ext cx="3886312" cy="3612254"/>
            <a:chOff x="1698625" y="2063750"/>
            <a:chExt cx="3886312" cy="3612254"/>
          </a:xfrm>
        </p:grpSpPr>
        <p:cxnSp>
          <p:nvCxnSpPr>
            <p:cNvPr id="54" name="Straight Connector 53"/>
            <p:cNvCxnSpPr/>
            <p:nvPr/>
          </p:nvCxnSpPr>
          <p:spPr>
            <a:xfrm>
              <a:off x="1737360" y="5077609"/>
              <a:ext cx="0" cy="568811"/>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698625" y="5646420"/>
              <a:ext cx="3876675"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575300" y="2063750"/>
              <a:ext cx="0" cy="3612254"/>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4803290" y="2098675"/>
              <a:ext cx="781647" cy="3175"/>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69" name="Elbow Connector 68"/>
          <p:cNvCxnSpPr/>
          <p:nvPr/>
        </p:nvCxnSpPr>
        <p:spPr>
          <a:xfrm rot="5400000" flipH="1" flipV="1">
            <a:off x="2651816" y="2825060"/>
            <a:ext cx="2687843" cy="1876425"/>
          </a:xfrm>
          <a:prstGeom prst="bentConnector3">
            <a:avLst>
              <a:gd name="adj1" fmla="val -321"/>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958" y="884515"/>
            <a:ext cx="4761905" cy="4761905"/>
          </a:xfrm>
          <a:prstGeom prst="rect">
            <a:avLst/>
          </a:prstGeom>
        </p:spPr>
      </p:pic>
      <p:sp>
        <p:nvSpPr>
          <p:cNvPr id="73" name="Rectangle 72"/>
          <p:cNvSpPr/>
          <p:nvPr/>
        </p:nvSpPr>
        <p:spPr>
          <a:xfrm>
            <a:off x="8107118" y="3429000"/>
            <a:ext cx="427281" cy="32665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8107118" y="4391025"/>
            <a:ext cx="427281" cy="3266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10972836" y="4876183"/>
            <a:ext cx="427281" cy="326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0982361" y="3914158"/>
            <a:ext cx="427281" cy="3266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0972836" y="2910241"/>
            <a:ext cx="427281" cy="32665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105811" y="1855734"/>
            <a:ext cx="427281" cy="32665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10982360" y="1341304"/>
            <a:ext cx="427281" cy="32665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Elbow Connector 81"/>
          <p:cNvCxnSpPr/>
          <p:nvPr/>
        </p:nvCxnSpPr>
        <p:spPr>
          <a:xfrm rot="16200000" flipV="1">
            <a:off x="3218443" y="591558"/>
            <a:ext cx="885825" cy="788559"/>
          </a:xfrm>
          <a:prstGeom prst="bentConnector3">
            <a:avLst>
              <a:gd name="adj1" fmla="val 537"/>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6" name="Elbow Connector 85"/>
          <p:cNvCxnSpPr/>
          <p:nvPr/>
        </p:nvCxnSpPr>
        <p:spPr>
          <a:xfrm flipV="1">
            <a:off x="4933950" y="661988"/>
            <a:ext cx="871538" cy="595312"/>
          </a:xfrm>
          <a:prstGeom prst="bentConnector3">
            <a:avLst>
              <a:gd name="adj1" fmla="val 100820"/>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43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nodeType="with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fade">
                                      <p:cBhvr>
                                        <p:cTn id="45" dur="500"/>
                                        <p:tgtEl>
                                          <p:spTgt spid="69"/>
                                        </p:tgtEl>
                                      </p:cBhvr>
                                    </p:animEffect>
                                  </p:childTnLst>
                                </p:cTn>
                              </p:par>
                              <p:par>
                                <p:cTn id="46" presetID="10" presetClass="entr" presetSubtype="0" fill="hold"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500"/>
                                        <p:tgtEl>
                                          <p:spTgt spid="7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fade">
                                      <p:cBhvr>
                                        <p:cTn id="56" dur="500"/>
                                        <p:tgtEl>
                                          <p:spTgt spid="7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fade">
                                      <p:cBhvr>
                                        <p:cTn id="59" dur="500"/>
                                        <p:tgtEl>
                                          <p:spTgt spid="7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8"/>
                                        </p:tgtEl>
                                        <p:attrNameLst>
                                          <p:attrName>style.visibility</p:attrName>
                                        </p:attrNameLst>
                                      </p:cBhvr>
                                      <p:to>
                                        <p:strVal val="visible"/>
                                      </p:to>
                                    </p:set>
                                    <p:animEffect transition="in" filter="fade">
                                      <p:cBhvr>
                                        <p:cTn id="62" dur="500"/>
                                        <p:tgtEl>
                                          <p:spTgt spid="7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500"/>
                                        <p:tgtEl>
                                          <p:spTgt spid="7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6"/>
                                        </p:tgtEl>
                                        <p:attrNameLst>
                                          <p:attrName>style.visibility</p:attrName>
                                        </p:attrNameLst>
                                      </p:cBhvr>
                                      <p:to>
                                        <p:strVal val="visible"/>
                                      </p:to>
                                    </p:set>
                                    <p:animEffect transition="in" filter="fade">
                                      <p:cBhvr>
                                        <p:cTn id="68" dur="500"/>
                                        <p:tgtEl>
                                          <p:spTgt spid="7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0"/>
                                        </p:tgtEl>
                                        <p:attrNameLst>
                                          <p:attrName>style.visibility</p:attrName>
                                        </p:attrNameLst>
                                      </p:cBhvr>
                                      <p:to>
                                        <p:strVal val="visible"/>
                                      </p:to>
                                    </p:set>
                                    <p:animEffect transition="in" filter="fade">
                                      <p:cBhvr>
                                        <p:cTn id="73" dur="500"/>
                                        <p:tgtEl>
                                          <p:spTgt spid="8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9"/>
                                        </p:tgtEl>
                                        <p:attrNameLst>
                                          <p:attrName>style.visibility</p:attrName>
                                        </p:attrNameLst>
                                      </p:cBhvr>
                                      <p:to>
                                        <p:strVal val="visible"/>
                                      </p:to>
                                    </p:set>
                                    <p:animEffect transition="in" filter="fade">
                                      <p:cBhvr>
                                        <p:cTn id="76" dur="500"/>
                                        <p:tgtEl>
                                          <p:spTgt spid="7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nodeType="with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fade">
                                      <p:cBhvr>
                                        <p:cTn id="84"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P spid="14" grpId="0" animBg="1"/>
      <p:bldP spid="14" grpId="1" animBg="1"/>
      <p:bldP spid="73" grpId="0" animBg="1"/>
      <p:bldP spid="75" grpId="0" animBg="1"/>
      <p:bldP spid="76" grpId="0" animBg="1"/>
      <p:bldP spid="77" grpId="0" animBg="1"/>
      <p:bldP spid="78" grpId="0" animBg="1"/>
      <p:bldP spid="79" grpId="0" animBg="1"/>
      <p:bldP spid="8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530200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Rectangle 3"/>
          <p:cNvSpPr/>
          <p:nvPr/>
        </p:nvSpPr>
        <p:spPr>
          <a:xfrm>
            <a:off x="4765638" y="3044414"/>
            <a:ext cx="1721223" cy="27862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96696" y="484094"/>
            <a:ext cx="1635163" cy="16889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64301" y="2086984"/>
            <a:ext cx="753035" cy="6454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003228" y="5830645"/>
            <a:ext cx="2614108" cy="7100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1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700" y="1917495"/>
            <a:ext cx="3276600" cy="3324225"/>
          </a:xfrm>
          <a:prstGeom prst="rect">
            <a:avLst/>
          </a:prstGeom>
        </p:spPr>
      </p:pic>
      <p:sp>
        <p:nvSpPr>
          <p:cNvPr id="2" name="Title 1"/>
          <p:cNvSpPr>
            <a:spLocks noGrp="1"/>
          </p:cNvSpPr>
          <p:nvPr>
            <p:ph type="title"/>
          </p:nvPr>
        </p:nvSpPr>
        <p:spPr>
          <a:xfrm>
            <a:off x="795169" y="946037"/>
            <a:ext cx="10515600" cy="1325563"/>
          </a:xfrm>
        </p:spPr>
        <p:txBody>
          <a:bodyPr/>
          <a:lstStyle/>
          <a:p>
            <a:pPr algn="ctr"/>
            <a:r>
              <a:rPr lang="lv-LV" dirty="0" smtClean="0"/>
              <a:t>Jautājumi / ieteikumi</a:t>
            </a:r>
            <a:endParaRPr lang="en-US" dirty="0"/>
          </a:p>
        </p:txBody>
      </p:sp>
      <p:sp>
        <p:nvSpPr>
          <p:cNvPr id="4" name="TextBox 3"/>
          <p:cNvSpPr txBox="1"/>
          <p:nvPr/>
        </p:nvSpPr>
        <p:spPr>
          <a:xfrm>
            <a:off x="0" y="6485092"/>
            <a:ext cx="9757186" cy="276999"/>
          </a:xfrm>
          <a:prstGeom prst="rect">
            <a:avLst/>
          </a:prstGeom>
          <a:noFill/>
        </p:spPr>
        <p:txBody>
          <a:bodyPr wrap="square" rtlCol="0">
            <a:spAutoFit/>
          </a:bodyPr>
          <a:lstStyle/>
          <a:p>
            <a:r>
              <a:rPr lang="en-US" sz="1200" dirty="0">
                <a:solidFill>
                  <a:schemeClr val="bg1">
                    <a:lumMod val="85000"/>
                  </a:schemeClr>
                </a:solidFill>
              </a:rPr>
              <a:t>http://www.security-faqs.com/wp-content/uploads/2011/12/Are-The-Security-Questions-Used-To-Verify-Us-Good-Enough.jpg</a:t>
            </a:r>
            <a:endParaRPr lang="en-US" sz="1200" dirty="0">
              <a:solidFill>
                <a:schemeClr val="bg1">
                  <a:lumMod val="85000"/>
                </a:schemeClr>
              </a:solidFill>
            </a:endParaRPr>
          </a:p>
        </p:txBody>
      </p:sp>
    </p:spTree>
    <p:extLst>
      <p:ext uri="{BB962C8B-B14F-4D97-AF65-F5344CB8AC3E}">
        <p14:creationId xmlns:p14="http://schemas.microsoft.com/office/powerpoint/2010/main" val="1600649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smtClean="0"/>
              <a:t>Saturs</a:t>
            </a:r>
            <a:endParaRPr lang="en-US" dirty="0"/>
          </a:p>
        </p:txBody>
      </p:sp>
      <p:sp>
        <p:nvSpPr>
          <p:cNvPr id="5" name="Content Placeholder 4"/>
          <p:cNvSpPr>
            <a:spLocks noGrp="1"/>
          </p:cNvSpPr>
          <p:nvPr>
            <p:ph idx="1"/>
          </p:nvPr>
        </p:nvSpPr>
        <p:spPr/>
        <p:txBody>
          <a:bodyPr/>
          <a:lstStyle/>
          <a:p>
            <a:r>
              <a:rPr lang="lv-LV" dirty="0" smtClean="0"/>
              <a:t>Par mani</a:t>
            </a:r>
          </a:p>
          <a:p>
            <a:r>
              <a:rPr lang="lv-LV" dirty="0" smtClean="0"/>
              <a:t>Tēmas izvēle</a:t>
            </a:r>
          </a:p>
          <a:p>
            <a:r>
              <a:rPr lang="lv-LV" dirty="0" smtClean="0"/>
              <a:t>Lietu Internets (IoT)</a:t>
            </a:r>
          </a:p>
          <a:p>
            <a:r>
              <a:rPr lang="lv-LV" dirty="0" smtClean="0"/>
              <a:t>Kiberdrošības veidi</a:t>
            </a:r>
          </a:p>
          <a:p>
            <a:r>
              <a:rPr lang="lv-LV" dirty="0" smtClean="0"/>
              <a:t>Drošības draudi aparatūras līmenī</a:t>
            </a:r>
          </a:p>
          <a:p>
            <a:endParaRPr lang="en-US" dirty="0"/>
          </a:p>
        </p:txBody>
      </p:sp>
    </p:spTree>
    <p:extLst>
      <p:ext uri="{BB962C8B-B14F-4D97-AF65-F5344CB8AC3E}">
        <p14:creationId xmlns:p14="http://schemas.microsoft.com/office/powerpoint/2010/main" val="3256288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Par mani</a:t>
            </a:r>
            <a:endParaRPr lang="en-US" dirty="0"/>
          </a:p>
        </p:txBody>
      </p:sp>
      <p:sp>
        <p:nvSpPr>
          <p:cNvPr id="3" name="Content Placeholder 2"/>
          <p:cNvSpPr>
            <a:spLocks noGrp="1"/>
          </p:cNvSpPr>
          <p:nvPr>
            <p:ph idx="1"/>
          </p:nvPr>
        </p:nvSpPr>
        <p:spPr/>
        <p:txBody>
          <a:bodyPr/>
          <a:lstStyle/>
          <a:p>
            <a:r>
              <a:rPr lang="lv-LV" dirty="0" smtClean="0"/>
              <a:t>Rihards Balašs</a:t>
            </a:r>
          </a:p>
          <a:p>
            <a:r>
              <a:rPr lang="lv-LV" dirty="0" smtClean="0"/>
              <a:t>2015. - maģistra grāds datorzinātnēs ar datorinženierijas novirzienu</a:t>
            </a:r>
          </a:p>
          <a:p>
            <a:r>
              <a:rPr lang="lv-LV" dirty="0" smtClean="0"/>
              <a:t>Pētnieks Elektronikas un Datorzinātņu institūtā</a:t>
            </a:r>
          </a:p>
          <a:p>
            <a:r>
              <a:rPr lang="lv-LV" dirty="0" smtClean="0"/>
              <a:t>2017. – doktorantūras students</a:t>
            </a:r>
          </a:p>
          <a:p>
            <a:r>
              <a:rPr lang="lv-LV" dirty="0" smtClean="0"/>
              <a:t>Elektronikas entuziasts</a:t>
            </a:r>
          </a:p>
          <a:p>
            <a:endParaRPr lang="en-US" dirty="0"/>
          </a:p>
        </p:txBody>
      </p:sp>
    </p:spTree>
    <p:extLst>
      <p:ext uri="{BB962C8B-B14F-4D97-AF65-F5344CB8AC3E}">
        <p14:creationId xmlns:p14="http://schemas.microsoft.com/office/powerpoint/2010/main" val="3393868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Tēmas izvēle</a:t>
            </a:r>
            <a:endParaRPr lang="en-US" dirty="0"/>
          </a:p>
        </p:txBody>
      </p:sp>
      <p:sp>
        <p:nvSpPr>
          <p:cNvPr id="3" name="Content Placeholder 2"/>
          <p:cNvSpPr>
            <a:spLocks noGrp="1"/>
          </p:cNvSpPr>
          <p:nvPr>
            <p:ph idx="1"/>
          </p:nvPr>
        </p:nvSpPr>
        <p:spPr/>
        <p:txBody>
          <a:bodyPr/>
          <a:lstStyle/>
          <a:p>
            <a:r>
              <a:rPr lang="lv-LV" dirty="0" smtClean="0"/>
              <a:t>Elektronikas entuziasts</a:t>
            </a:r>
          </a:p>
          <a:p>
            <a:r>
              <a:rPr lang="lv-LV" dirty="0" smtClean="0"/>
              <a:t>Lietu interneta attīstība</a:t>
            </a:r>
          </a:p>
          <a:p>
            <a:r>
              <a:rPr lang="lv-LV" dirty="0" smtClean="0"/>
              <a:t>Drošības perspektīvas</a:t>
            </a:r>
          </a:p>
          <a:p>
            <a:r>
              <a:rPr lang="lv-LV" dirty="0" smtClean="0"/>
              <a:t>Pieredzes un kvalifikācijas trūkums</a:t>
            </a:r>
          </a:p>
          <a:p>
            <a:r>
              <a:rPr lang="lv-LV" dirty="0" smtClean="0"/>
              <a:t>Jauna tēma / joma</a:t>
            </a:r>
          </a:p>
          <a:p>
            <a:r>
              <a:rPr lang="lv-LV" dirty="0" smtClean="0"/>
              <a:t>Iespēja attīstīties</a:t>
            </a:r>
            <a:endParaRPr lang="en-US" dirty="0"/>
          </a:p>
        </p:txBody>
      </p:sp>
    </p:spTree>
    <p:extLst>
      <p:ext uri="{BB962C8B-B14F-4D97-AF65-F5344CB8AC3E}">
        <p14:creationId xmlns:p14="http://schemas.microsoft.com/office/powerpoint/2010/main" val="2179690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a/ab/Internet_of_Things.jpg/1200px-Internet_of_Th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010" y="642101"/>
            <a:ext cx="6374990" cy="6119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lv-LV" dirty="0" smtClean="0"/>
              <a:t>Lietu internets</a:t>
            </a:r>
            <a:endParaRPr lang="en-US" dirty="0"/>
          </a:p>
        </p:txBody>
      </p:sp>
      <p:sp>
        <p:nvSpPr>
          <p:cNvPr id="3" name="Content Placeholder 2"/>
          <p:cNvSpPr>
            <a:spLocks noGrp="1"/>
          </p:cNvSpPr>
          <p:nvPr>
            <p:ph idx="1"/>
          </p:nvPr>
        </p:nvSpPr>
        <p:spPr>
          <a:xfrm>
            <a:off x="342089" y="1767259"/>
            <a:ext cx="6768829" cy="4351338"/>
          </a:xfrm>
        </p:spPr>
        <p:txBody>
          <a:bodyPr>
            <a:normAutofit fontScale="92500" lnSpcReduction="20000"/>
          </a:bodyPr>
          <a:lstStyle/>
          <a:p>
            <a:r>
              <a:rPr lang="lv-LV" dirty="0" smtClean="0"/>
              <a:t>Fizisku ierīču starptīklošana. </a:t>
            </a:r>
          </a:p>
          <a:p>
            <a:r>
              <a:rPr lang="lv-LV" dirty="0" smtClean="0"/>
              <a:t>Ļauj attālināti iegūt informāciju par dažādiem ar sensoriem aprīkotiem objektiem, kā arī tos kontrolēt.</a:t>
            </a:r>
          </a:p>
          <a:p>
            <a:pPr lvl="1"/>
            <a:r>
              <a:rPr lang="lv-LV" dirty="0" smtClean="0"/>
              <a:t>Gaismas,</a:t>
            </a:r>
          </a:p>
          <a:p>
            <a:pPr lvl="1"/>
            <a:r>
              <a:rPr lang="lv-LV" dirty="0" smtClean="0"/>
              <a:t>Atslēgas,</a:t>
            </a:r>
          </a:p>
          <a:p>
            <a:pPr lvl="1"/>
            <a:r>
              <a:rPr lang="lv-LV" dirty="0" smtClean="0"/>
              <a:t>Kameras,</a:t>
            </a:r>
          </a:p>
          <a:p>
            <a:pPr lvl="1"/>
            <a:r>
              <a:rPr lang="lv-LV" dirty="0" smtClean="0"/>
              <a:t>Telpas (temperatūra, gaisma, mitrums, kustība),</a:t>
            </a:r>
          </a:p>
          <a:p>
            <a:pPr lvl="1"/>
            <a:r>
              <a:rPr lang="lv-LV" dirty="0" smtClean="0"/>
              <a:t>Auto,</a:t>
            </a:r>
          </a:p>
          <a:p>
            <a:pPr lvl="1"/>
            <a:r>
              <a:rPr lang="lv-LV" dirty="0" smtClean="0"/>
              <a:t>Cilvēki,</a:t>
            </a:r>
          </a:p>
          <a:p>
            <a:pPr lvl="1"/>
            <a:r>
              <a:rPr lang="lv-LV" dirty="0" smtClean="0"/>
              <a:t>Dzīvnieki,</a:t>
            </a:r>
          </a:p>
          <a:p>
            <a:pPr lvl="1"/>
            <a:r>
              <a:rPr lang="lv-LV" dirty="0" smtClean="0"/>
              <a:t>Ūdensapgāde,</a:t>
            </a:r>
          </a:p>
          <a:p>
            <a:pPr lvl="1"/>
            <a:r>
              <a:rPr lang="lv-LV" dirty="0" smtClean="0"/>
              <a:t>Kravu pārvadājumi,</a:t>
            </a:r>
          </a:p>
          <a:p>
            <a:pPr lvl="1"/>
            <a:r>
              <a:rPr lang="lv-LV" dirty="0" smtClean="0"/>
              <a:t>...</a:t>
            </a:r>
          </a:p>
        </p:txBody>
      </p:sp>
      <p:sp>
        <p:nvSpPr>
          <p:cNvPr id="4" name="TextBox 3"/>
          <p:cNvSpPr txBox="1"/>
          <p:nvPr/>
        </p:nvSpPr>
        <p:spPr>
          <a:xfrm>
            <a:off x="0" y="6485092"/>
            <a:ext cx="7652952" cy="276999"/>
          </a:xfrm>
          <a:prstGeom prst="rect">
            <a:avLst/>
          </a:prstGeom>
          <a:noFill/>
        </p:spPr>
        <p:txBody>
          <a:bodyPr wrap="square" rtlCol="0">
            <a:spAutoFit/>
          </a:bodyPr>
          <a:lstStyle/>
          <a:p>
            <a:r>
              <a:rPr lang="en-US" sz="1200" dirty="0" smtClean="0">
                <a:solidFill>
                  <a:schemeClr val="bg1">
                    <a:lumMod val="85000"/>
                  </a:schemeClr>
                </a:solidFill>
              </a:rPr>
              <a:t>https://upload.wikimedia.org/wikipedia/commons/thumb/a/ab/Internet_of_Things.jpg/1200px-Internet_of_Things.jpg</a:t>
            </a:r>
            <a:endParaRPr lang="en-US" sz="1200" dirty="0">
              <a:solidFill>
                <a:schemeClr val="bg1">
                  <a:lumMod val="85000"/>
                </a:schemeClr>
              </a:solidFill>
            </a:endParaRPr>
          </a:p>
        </p:txBody>
      </p:sp>
    </p:spTree>
    <p:extLst>
      <p:ext uri="{BB962C8B-B14F-4D97-AF65-F5344CB8AC3E}">
        <p14:creationId xmlns:p14="http://schemas.microsoft.com/office/powerpoint/2010/main" val="2667590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Kiberdrošības veidi</a:t>
            </a:r>
            <a:endParaRPr lang="en-US" dirty="0"/>
          </a:p>
        </p:txBody>
      </p:sp>
      <p:sp>
        <p:nvSpPr>
          <p:cNvPr id="3" name="Content Placeholder 2"/>
          <p:cNvSpPr>
            <a:spLocks noGrp="1"/>
          </p:cNvSpPr>
          <p:nvPr>
            <p:ph idx="1"/>
          </p:nvPr>
        </p:nvSpPr>
        <p:spPr/>
        <p:txBody>
          <a:bodyPr/>
          <a:lstStyle/>
          <a:p>
            <a:r>
              <a:rPr lang="lv-LV" dirty="0" smtClean="0"/>
              <a:t>Kriptogrāfija</a:t>
            </a:r>
          </a:p>
          <a:p>
            <a:pPr lvl="1"/>
            <a:r>
              <a:rPr lang="lv-LV" dirty="0" smtClean="0"/>
              <a:t>Drošas komunikācijas nodrošināšana.</a:t>
            </a:r>
          </a:p>
          <a:p>
            <a:r>
              <a:rPr lang="lv-LV" dirty="0" smtClean="0"/>
              <a:t>Programmatūras drošība</a:t>
            </a:r>
          </a:p>
          <a:p>
            <a:pPr lvl="1"/>
            <a:r>
              <a:rPr lang="lv-LV" dirty="0" smtClean="0"/>
              <a:t>Aizsargā programmatūru no uzbrukumiem.</a:t>
            </a:r>
          </a:p>
          <a:p>
            <a:r>
              <a:rPr lang="lv-LV" dirty="0" smtClean="0"/>
              <a:t>Aparatūras drošība</a:t>
            </a:r>
          </a:p>
          <a:p>
            <a:pPr lvl="1"/>
            <a:r>
              <a:rPr lang="lv-LV" dirty="0" smtClean="0"/>
              <a:t>Drošības nodrošināšana aparatūras līmenī, bez programmatūras atbalsta</a:t>
            </a:r>
            <a:endParaRPr lang="en-US" dirty="0"/>
          </a:p>
        </p:txBody>
      </p:sp>
    </p:spTree>
    <p:extLst>
      <p:ext uri="{BB962C8B-B14F-4D97-AF65-F5344CB8AC3E}">
        <p14:creationId xmlns:p14="http://schemas.microsoft.com/office/powerpoint/2010/main" val="1497185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Lietu interneta drošības riski</a:t>
            </a:r>
            <a:endParaRPr lang="en-US" dirty="0"/>
          </a:p>
        </p:txBody>
      </p:sp>
      <p:sp>
        <p:nvSpPr>
          <p:cNvPr id="3" name="Content Placeholder 2"/>
          <p:cNvSpPr>
            <a:spLocks noGrp="1"/>
          </p:cNvSpPr>
          <p:nvPr>
            <p:ph idx="1"/>
          </p:nvPr>
        </p:nvSpPr>
        <p:spPr/>
        <p:txBody>
          <a:bodyPr/>
          <a:lstStyle/>
          <a:p>
            <a:r>
              <a:rPr lang="lv-LV" dirty="0" smtClean="0"/>
              <a:t>Patērētāju vidē</a:t>
            </a:r>
          </a:p>
          <a:p>
            <a:pPr lvl="1"/>
            <a:r>
              <a:rPr lang="lv-LV" dirty="0" smtClean="0"/>
              <a:t>Tīkla drošība (transportēšanas drošība)</a:t>
            </a:r>
          </a:p>
          <a:p>
            <a:pPr lvl="2"/>
            <a:r>
              <a:rPr lang="lv-LV" dirty="0" smtClean="0"/>
              <a:t>Mobilajās aplikācijās savienojumi lielākoties nav kriptēti</a:t>
            </a:r>
          </a:p>
          <a:p>
            <a:pPr lvl="2"/>
            <a:r>
              <a:rPr lang="lv-LV" dirty="0" smtClean="0"/>
              <a:t>Kompromiss</a:t>
            </a:r>
          </a:p>
          <a:p>
            <a:pPr lvl="2"/>
            <a:r>
              <a:rPr lang="lv-LV" dirty="0" smtClean="0"/>
              <a:t>Ražošanas izmaksas</a:t>
            </a:r>
          </a:p>
          <a:p>
            <a:pPr lvl="1"/>
            <a:r>
              <a:rPr lang="lv-LV" dirty="0" smtClean="0"/>
              <a:t>API saskarne</a:t>
            </a:r>
          </a:p>
          <a:p>
            <a:pPr lvl="2"/>
            <a:r>
              <a:rPr lang="lv-LV" dirty="0" smtClean="0"/>
              <a:t>Nav standartizēti</a:t>
            </a:r>
          </a:p>
          <a:p>
            <a:pPr lvl="2"/>
            <a:r>
              <a:rPr lang="lv-LV" dirty="0" smtClean="0"/>
              <a:t>Kontroles iespējas, kur lielākoties nav autentifikācijas</a:t>
            </a:r>
          </a:p>
          <a:p>
            <a:pPr lvl="2"/>
            <a:r>
              <a:rPr lang="lv-LV" dirty="0" smtClean="0"/>
              <a:t>Publiskie tīkli</a:t>
            </a:r>
          </a:p>
          <a:p>
            <a:pPr lvl="1"/>
            <a:r>
              <a:rPr lang="lv-LV" dirty="0" smtClean="0"/>
              <a:t>Datu saglabāšana / sūtīšana / kriptēšana </a:t>
            </a:r>
          </a:p>
          <a:p>
            <a:pPr lvl="2"/>
            <a:r>
              <a:rPr lang="lv-LV" dirty="0" smtClean="0"/>
              <a:t>Dalītā krātuve mākonī dažkārt netiek atdalīta</a:t>
            </a:r>
          </a:p>
        </p:txBody>
      </p:sp>
    </p:spTree>
    <p:extLst>
      <p:ext uri="{BB962C8B-B14F-4D97-AF65-F5344CB8AC3E}">
        <p14:creationId xmlns:p14="http://schemas.microsoft.com/office/powerpoint/2010/main" val="3863259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Lietu interneta drošības riski</a:t>
            </a:r>
            <a:endParaRPr lang="en-US" dirty="0"/>
          </a:p>
        </p:txBody>
      </p:sp>
      <p:sp>
        <p:nvSpPr>
          <p:cNvPr id="3" name="Content Placeholder 2"/>
          <p:cNvSpPr>
            <a:spLocks noGrp="1"/>
          </p:cNvSpPr>
          <p:nvPr>
            <p:ph idx="1"/>
          </p:nvPr>
        </p:nvSpPr>
        <p:spPr/>
        <p:txBody>
          <a:bodyPr/>
          <a:lstStyle/>
          <a:p>
            <a:r>
              <a:rPr lang="lv-LV" dirty="0" smtClean="0"/>
              <a:t>Komerciālajā vidē</a:t>
            </a:r>
          </a:p>
          <a:p>
            <a:pPr lvl="1"/>
            <a:r>
              <a:rPr lang="lv-LV" dirty="0" smtClean="0"/>
              <a:t>Bezvadu signāli</a:t>
            </a:r>
          </a:p>
          <a:p>
            <a:pPr lvl="2"/>
            <a:r>
              <a:rPr lang="lv-LV" dirty="0" smtClean="0"/>
              <a:t>BT, WiFI, Zigbee...</a:t>
            </a:r>
          </a:p>
          <a:p>
            <a:pPr lvl="2"/>
            <a:r>
              <a:rPr lang="lv-LV" dirty="0" smtClean="0"/>
              <a:t>Noklusējuma kodi</a:t>
            </a:r>
          </a:p>
          <a:p>
            <a:pPr lvl="1"/>
            <a:r>
              <a:rPr lang="lv-LV" dirty="0" smtClean="0"/>
              <a:t>Kriptogrāfija</a:t>
            </a:r>
          </a:p>
          <a:p>
            <a:pPr lvl="2"/>
            <a:r>
              <a:rPr lang="lv-LV" dirty="0" smtClean="0"/>
              <a:t>Dalītās atslēgas (katrai ierīcei vienādas)</a:t>
            </a:r>
          </a:p>
          <a:p>
            <a:pPr lvl="2"/>
            <a:r>
              <a:rPr lang="lv-LV" dirty="0" smtClean="0"/>
              <a:t>Iekodēta autentifikācija (admin, admin)</a:t>
            </a:r>
          </a:p>
          <a:p>
            <a:pPr lvl="2"/>
            <a:r>
              <a:rPr lang="lv-LV" dirty="0" smtClean="0"/>
              <a:t>Publiskie tīkli</a:t>
            </a:r>
          </a:p>
          <a:p>
            <a:pPr lvl="1"/>
            <a:r>
              <a:rPr lang="lv-LV" dirty="0" smtClean="0"/>
              <a:t>Fiziskā piekļuve </a:t>
            </a:r>
          </a:p>
          <a:p>
            <a:pPr lvl="2"/>
            <a:r>
              <a:rPr lang="lv-LV" dirty="0" smtClean="0"/>
              <a:t>HW Trojan «backdoor» (atklāti pini)</a:t>
            </a:r>
          </a:p>
        </p:txBody>
      </p:sp>
    </p:spTree>
    <p:extLst>
      <p:ext uri="{BB962C8B-B14F-4D97-AF65-F5344CB8AC3E}">
        <p14:creationId xmlns:p14="http://schemas.microsoft.com/office/powerpoint/2010/main" val="502333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Secinājumi</a:t>
            </a:r>
            <a:endParaRPr lang="en-US" dirty="0"/>
          </a:p>
        </p:txBody>
      </p:sp>
      <p:sp>
        <p:nvSpPr>
          <p:cNvPr id="3" name="Content Placeholder 2"/>
          <p:cNvSpPr>
            <a:spLocks noGrp="1"/>
          </p:cNvSpPr>
          <p:nvPr>
            <p:ph idx="1"/>
          </p:nvPr>
        </p:nvSpPr>
        <p:spPr/>
        <p:txBody>
          <a:bodyPr/>
          <a:lstStyle/>
          <a:p>
            <a:r>
              <a:rPr lang="lv-LV" dirty="0" smtClean="0"/>
              <a:t>Lietotāja kļūdas,</a:t>
            </a:r>
          </a:p>
          <a:p>
            <a:r>
              <a:rPr lang="lv-LV" dirty="0" smtClean="0"/>
              <a:t>Ražotāju kompromisa situācijas,</a:t>
            </a:r>
          </a:p>
          <a:p>
            <a:r>
              <a:rPr lang="lv-LV" dirty="0" smtClean="0"/>
              <a:t>Standartu trūkums,</a:t>
            </a:r>
          </a:p>
          <a:p>
            <a:r>
              <a:rPr lang="lv-LV" dirty="0" smtClean="0"/>
              <a:t>Izmaksas,</a:t>
            </a:r>
          </a:p>
          <a:p>
            <a:r>
              <a:rPr lang="lv-LV" dirty="0" smtClean="0"/>
              <a:t>Patērētāju vidē drošība dažkārt ir 512 vietā pēc kārtas,</a:t>
            </a:r>
          </a:p>
          <a:p>
            <a:r>
              <a:rPr lang="lv-LV" dirty="0" smtClean="0"/>
              <a:t>Vienas lietas nodrošināšana, otras nē, jo nav pietiekoši svarīgi.</a:t>
            </a:r>
            <a:endParaRPr lang="en-US" dirty="0"/>
          </a:p>
        </p:txBody>
      </p:sp>
    </p:spTree>
    <p:extLst>
      <p:ext uri="{BB962C8B-B14F-4D97-AF65-F5344CB8AC3E}">
        <p14:creationId xmlns:p14="http://schemas.microsoft.com/office/powerpoint/2010/main" val="3957889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7415</TotalTime>
  <Words>2041</Words>
  <Application>Microsoft Office PowerPoint</Application>
  <PresentationFormat>Widescreen</PresentationFormat>
  <Paragraphs>266</Paragraphs>
  <Slides>19</Slides>
  <Notes>17</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Wingdings</vt:lpstr>
      <vt:lpstr>Office Theme</vt:lpstr>
      <vt:lpstr>Lietu interneta drošība aparatūras līmenī</vt:lpstr>
      <vt:lpstr>Saturs</vt:lpstr>
      <vt:lpstr>Par mani</vt:lpstr>
      <vt:lpstr>Tēmas izvēle</vt:lpstr>
      <vt:lpstr>Lietu internets</vt:lpstr>
      <vt:lpstr>Kiberdrošības veidi</vt:lpstr>
      <vt:lpstr>Lietu interneta drošības riski</vt:lpstr>
      <vt:lpstr>Lietu interneta drošības riski</vt:lpstr>
      <vt:lpstr>Secinājumi</vt:lpstr>
      <vt:lpstr>Drošības draudi aparatūras līmenī</vt:lpstr>
      <vt:lpstr>Atklāti interfeisi</vt:lpstr>
      <vt:lpstr>Reversā inženierija</vt:lpstr>
      <vt:lpstr>Praktisks piemērs</vt:lpstr>
      <vt:lpstr>PowerPoint Presentation</vt:lpstr>
      <vt:lpstr>MP3 dekoderis</vt:lpstr>
      <vt:lpstr>PowerPoint Presentation</vt:lpstr>
      <vt:lpstr>PowerPoint Presentation</vt:lpstr>
      <vt:lpstr>PowerPoint Presentation</vt:lpstr>
      <vt:lpstr>Jautājumi / ieteikumi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Lietu interneta drošība aparatūras līmenī</dc:title>
  <dc:creator>Windows User</dc:creator>
  <cp:lastModifiedBy>Windows User</cp:lastModifiedBy>
  <cp:revision>89</cp:revision>
  <dcterms:created xsi:type="dcterms:W3CDTF">2018-02-08T09:39:23Z</dcterms:created>
  <dcterms:modified xsi:type="dcterms:W3CDTF">2018-02-14T08:16:54Z</dcterms:modified>
</cp:coreProperties>
</file>